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62" r:id="rId6"/>
    <p:sldId id="263" r:id="rId7"/>
    <p:sldId id="264" r:id="rId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5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943D78D5-EDCA-4107-803E-A2B29ECD8CCD}" type="datetime1">
              <a:rPr lang="zh-CN" altLang="en-US"/>
              <a:pPr>
                <a:defRPr/>
              </a:pPr>
              <a:t>2017/3/28</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B1039DAF-EE09-4D7B-8BA5-607C88895F03}"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2017/3/28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jz.pcauto.com.cn/" TargetMode="External"/><Relationship Id="rId2" Type="http://schemas.openxmlformats.org/officeDocument/2006/relationships/hyperlink" Target="http://price.pcauto.com.cn/serial.jsp?sid=3626"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ctrTitle" idx="4294967295"/>
          </p:nvPr>
        </p:nvSpPr>
        <p:spPr>
          <a:xfrm>
            <a:off x="285750" y="500063"/>
            <a:ext cx="7772400" cy="1071562"/>
          </a:xfrm>
          <a:solidFill>
            <a:schemeClr val="accent1"/>
          </a:solidFill>
        </p:spPr>
        <p:txBody>
          <a:bodyPr/>
          <a:lstStyle/>
          <a:p>
            <a:pPr marL="0" indent="0" eaLnBrk="1" hangingPunct="1"/>
            <a:r>
              <a:rPr lang="zh-CN" altLang="en-US" sz="3200" b="1" dirty="0" smtClean="0"/>
              <a:t>安徽汽贸六安鑫晟斯柯达专营店人员招聘</a:t>
            </a:r>
          </a:p>
        </p:txBody>
      </p:sp>
      <p:sp>
        <p:nvSpPr>
          <p:cNvPr id="14339" name="副标题 2"/>
          <p:cNvSpPr>
            <a:spLocks noGrp="1" noChangeArrowheads="1"/>
          </p:cNvSpPr>
          <p:nvPr>
            <p:ph type="subTitle" idx="4294967295"/>
          </p:nvPr>
        </p:nvSpPr>
        <p:spPr>
          <a:xfrm>
            <a:off x="1371600" y="3886200"/>
            <a:ext cx="6400800" cy="1752600"/>
          </a:xfrm>
        </p:spPr>
        <p:txBody>
          <a:bodyPr/>
          <a:lstStyle/>
          <a:p>
            <a:pPr marL="0" indent="0" algn="ctr" eaLnBrk="1" hangingPunct="1">
              <a:buFont typeface="Arial" pitchFamily="34" charset="0"/>
              <a:buNone/>
            </a:pPr>
            <a:endParaRPr lang="zh-CN" altLang="zh-CN" smtClean="0">
              <a:solidFill>
                <a:srgbClr val="898989"/>
              </a:solidFill>
            </a:endParaRPr>
          </a:p>
        </p:txBody>
      </p:sp>
      <p:pic>
        <p:nvPicPr>
          <p:cNvPr id="14340" name="Picture 20" descr="C:\Documents and Settings\Administrator\桌面\ppt\图片12.png"/>
          <p:cNvPicPr>
            <a:picLocks noChangeAspect="1" noChangeArrowheads="1"/>
          </p:cNvPicPr>
          <p:nvPr/>
        </p:nvPicPr>
        <p:blipFill>
          <a:blip r:embed="rId2" cstate="print"/>
          <a:srcRect/>
          <a:stretch>
            <a:fillRect/>
          </a:stretch>
        </p:blipFill>
        <p:spPr bwMode="auto">
          <a:xfrm>
            <a:off x="0" y="2428875"/>
            <a:ext cx="9144000" cy="3071813"/>
          </a:xfrm>
          <a:prstGeom prst="rect">
            <a:avLst/>
          </a:prstGeom>
          <a:noFill/>
          <a:ln w="9525">
            <a:noFill/>
            <a:miter lim="800000"/>
            <a:headEnd/>
            <a:tailEnd/>
          </a:ln>
        </p:spPr>
      </p:pic>
      <p:pic>
        <p:nvPicPr>
          <p:cNvPr id="14341" name="Picture 2"/>
          <p:cNvPicPr>
            <a:picLocks noChangeAspect="1" noChangeArrowheads="1"/>
          </p:cNvPicPr>
          <p:nvPr/>
        </p:nvPicPr>
        <p:blipFill>
          <a:blip r:embed="rId3" cstate="print"/>
          <a:srcRect/>
          <a:stretch>
            <a:fillRect/>
          </a:stretch>
        </p:blipFill>
        <p:spPr bwMode="auto">
          <a:xfrm>
            <a:off x="0" y="2428875"/>
            <a:ext cx="1785938" cy="1500188"/>
          </a:xfrm>
          <a:prstGeom prst="rect">
            <a:avLst/>
          </a:prstGeom>
          <a:noFill/>
          <a:ln w="9525">
            <a:noFill/>
            <a:miter lim="800000"/>
            <a:headEnd/>
            <a:tailEnd/>
          </a:ln>
        </p:spPr>
      </p:pic>
      <p:sp>
        <p:nvSpPr>
          <p:cNvPr id="14342" name="矩形 5"/>
          <p:cNvSpPr>
            <a:spLocks noChangeArrowheads="1"/>
          </p:cNvSpPr>
          <p:nvPr/>
        </p:nvSpPr>
        <p:spPr bwMode="auto">
          <a:xfrm>
            <a:off x="0" y="5572125"/>
            <a:ext cx="9144000" cy="1071563"/>
          </a:xfrm>
          <a:prstGeom prst="rect">
            <a:avLst/>
          </a:prstGeom>
          <a:solidFill>
            <a:schemeClr val="accent1"/>
          </a:solidFill>
          <a:ln w="25400">
            <a:solidFill>
              <a:srgbClr val="395E8A"/>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2"/>
          <p:cNvSpPr>
            <a:spLocks noGrp="1" noChangeArrowheads="1"/>
          </p:cNvSpPr>
          <p:nvPr>
            <p:ph type="title" idx="4294967295"/>
          </p:nvPr>
        </p:nvSpPr>
        <p:spPr>
          <a:xfrm>
            <a:off x="304800" y="152400"/>
            <a:ext cx="7086600" cy="563563"/>
          </a:xfrm>
        </p:spPr>
        <p:txBody>
          <a:bodyPr>
            <a:normAutofit fontScale="90000"/>
          </a:bodyPr>
          <a:lstStyle/>
          <a:p>
            <a:pPr eaLnBrk="1" hangingPunct="1"/>
            <a:r>
              <a:rPr lang="en-US" altLang="zh-CN" sz="4000" smtClean="0">
                <a:latin typeface="黑体" pitchFamily="49" charset="-122"/>
                <a:ea typeface="黑体" pitchFamily="49" charset="-122"/>
                <a:sym typeface="黑体" pitchFamily="49" charset="-122"/>
              </a:rPr>
              <a:t>`</a:t>
            </a:r>
            <a:endParaRPr lang="zh-CN" altLang="en-US" sz="4000" smtClean="0">
              <a:latin typeface="黑体" pitchFamily="49" charset="-122"/>
              <a:ea typeface="黑体" pitchFamily="49" charset="-122"/>
              <a:sym typeface="黑体" pitchFamily="49" charset="-122"/>
            </a:endParaRPr>
          </a:p>
        </p:txBody>
      </p:sp>
      <p:sp>
        <p:nvSpPr>
          <p:cNvPr id="17411" name="Rectangle 9"/>
          <p:cNvSpPr>
            <a:spLocks noChangeArrowheads="1"/>
          </p:cNvSpPr>
          <p:nvPr/>
        </p:nvSpPr>
        <p:spPr bwMode="auto">
          <a:xfrm>
            <a:off x="0" y="914400"/>
            <a:ext cx="8618538" cy="577850"/>
          </a:xfrm>
          <a:prstGeom prst="rect">
            <a:avLst/>
          </a:prstGeom>
          <a:noFill/>
          <a:ln w="9525">
            <a:noFill/>
            <a:miter lim="800000"/>
            <a:headEnd/>
            <a:tailEnd/>
          </a:ln>
        </p:spPr>
        <p:txBody>
          <a:bodyPr lIns="93315" tIns="46657" rIns="93315" bIns="46657"/>
          <a:lstStyle/>
          <a:p>
            <a:r>
              <a:rPr lang="zh-CN" altLang="en-US" sz="2000">
                <a:solidFill>
                  <a:srgbClr val="000000"/>
                </a:solidFill>
                <a:latin typeface="黑体" pitchFamily="49" charset="-122"/>
                <a:ea typeface="黑体" pitchFamily="49" charset="-122"/>
                <a:sym typeface="黑体" pitchFamily="49" charset="-122"/>
              </a:rPr>
              <a:t>安徽汽贸是从事汽车服务业时间悠久、实力强大的资深品牌！</a:t>
            </a:r>
            <a:br>
              <a:rPr lang="zh-CN" altLang="en-US" sz="2000">
                <a:solidFill>
                  <a:srgbClr val="000000"/>
                </a:solidFill>
                <a:latin typeface="黑体" pitchFamily="49" charset="-122"/>
                <a:ea typeface="黑体" pitchFamily="49" charset="-122"/>
                <a:sym typeface="黑体" pitchFamily="49" charset="-122"/>
              </a:rPr>
            </a:br>
            <a:endParaRPr lang="en-US" sz="2000">
              <a:solidFill>
                <a:srgbClr val="000000"/>
              </a:solidFill>
              <a:latin typeface="黑体" pitchFamily="49" charset="-122"/>
              <a:ea typeface="黑体" pitchFamily="49" charset="-122"/>
              <a:sym typeface="黑体" pitchFamily="49" charset="-122"/>
            </a:endParaRPr>
          </a:p>
        </p:txBody>
      </p:sp>
      <p:sp>
        <p:nvSpPr>
          <p:cNvPr id="17412" name="Rectangle 14"/>
          <p:cNvSpPr>
            <a:spLocks noChangeArrowheads="1"/>
          </p:cNvSpPr>
          <p:nvPr/>
        </p:nvSpPr>
        <p:spPr bwMode="auto">
          <a:xfrm>
            <a:off x="762000" y="4283075"/>
            <a:ext cx="4302125" cy="244475"/>
          </a:xfrm>
          <a:prstGeom prst="rect">
            <a:avLst/>
          </a:prstGeom>
          <a:noFill/>
          <a:ln w="9525">
            <a:noFill/>
            <a:miter lim="800000"/>
            <a:headEnd/>
            <a:tailEnd/>
          </a:ln>
        </p:spPr>
        <p:txBody>
          <a:bodyPr lIns="0" tIns="0" rIns="0" bIns="0">
            <a:spAutoFit/>
          </a:bodyPr>
          <a:lstStyle/>
          <a:p>
            <a:pPr marL="193675" lvl="1" indent="-192088">
              <a:buClr>
                <a:schemeClr val="tx2"/>
              </a:buClr>
              <a:buSzPct val="125000"/>
              <a:buFont typeface="Arial" pitchFamily="34" charset="0"/>
              <a:buChar char="▪"/>
            </a:pPr>
            <a:r>
              <a:rPr lang="en-US" altLang="zh-CN" sz="1600">
                <a:solidFill>
                  <a:srgbClr val="000000"/>
                </a:solidFill>
                <a:ea typeface="华文楷体" pitchFamily="2" charset="-122"/>
                <a:sym typeface="Arial" pitchFamily="34" charset="0"/>
              </a:rPr>
              <a:t>2013</a:t>
            </a:r>
            <a:r>
              <a:rPr lang="zh-CN" altLang="en-US" sz="1600">
                <a:solidFill>
                  <a:srgbClr val="000000"/>
                </a:solidFill>
                <a:ea typeface="华文楷体" pitchFamily="2" charset="-122"/>
                <a:sym typeface="Arial" pitchFamily="34" charset="0"/>
              </a:rPr>
              <a:t>年末员工总数：</a:t>
            </a:r>
            <a:r>
              <a:rPr lang="en-US" altLang="zh-CN" sz="1600">
                <a:solidFill>
                  <a:srgbClr val="000000"/>
                </a:solidFill>
                <a:ea typeface="华文楷体" pitchFamily="2" charset="-122"/>
                <a:sym typeface="Arial" pitchFamily="34" charset="0"/>
              </a:rPr>
              <a:t>4000</a:t>
            </a:r>
            <a:r>
              <a:rPr lang="zh-CN" altLang="en-US" sz="1600">
                <a:solidFill>
                  <a:srgbClr val="000000"/>
                </a:solidFill>
                <a:ea typeface="华文楷体" pitchFamily="2" charset="-122"/>
                <a:sym typeface="Arial" pitchFamily="34" charset="0"/>
              </a:rPr>
              <a:t>余人</a:t>
            </a:r>
            <a:endParaRPr lang="zh-CN" altLang="en-US"/>
          </a:p>
        </p:txBody>
      </p:sp>
      <p:sp>
        <p:nvSpPr>
          <p:cNvPr id="17413" name="Rectangle 15"/>
          <p:cNvSpPr>
            <a:spLocks noChangeArrowheads="1"/>
          </p:cNvSpPr>
          <p:nvPr/>
        </p:nvSpPr>
        <p:spPr bwMode="auto">
          <a:xfrm>
            <a:off x="762000" y="2667000"/>
            <a:ext cx="7924800" cy="244475"/>
          </a:xfrm>
          <a:prstGeom prst="rect">
            <a:avLst/>
          </a:prstGeom>
          <a:noFill/>
          <a:ln w="9525">
            <a:noFill/>
            <a:miter lim="800000"/>
            <a:headEnd/>
            <a:tailEnd/>
          </a:ln>
        </p:spPr>
        <p:txBody>
          <a:bodyPr lIns="0" tIns="0" rIns="0" bIns="0">
            <a:spAutoFit/>
          </a:bodyPr>
          <a:lstStyle/>
          <a:p>
            <a:pPr marL="193675" lvl="1" indent="-192088">
              <a:buClr>
                <a:schemeClr val="tx2"/>
              </a:buClr>
              <a:buSzPct val="125000"/>
              <a:buFont typeface="Arial" pitchFamily="34" charset="0"/>
              <a:buChar char="▪"/>
            </a:pPr>
            <a:r>
              <a:rPr lang="zh-CN" altLang="en-US" sz="1600">
                <a:solidFill>
                  <a:srgbClr val="000000"/>
                </a:solidFill>
                <a:ea typeface="华文楷体" pitchFamily="2" charset="-122"/>
                <a:sym typeface="Arial" pitchFamily="34" charset="0"/>
              </a:rPr>
              <a:t>现经营汽车品牌总数：</a:t>
            </a:r>
            <a:r>
              <a:rPr lang="en-US" altLang="zh-CN" sz="1600">
                <a:solidFill>
                  <a:srgbClr val="000000"/>
                </a:solidFill>
                <a:ea typeface="华文楷体" pitchFamily="2" charset="-122"/>
                <a:sym typeface="Arial" pitchFamily="34" charset="0"/>
              </a:rPr>
              <a:t>19</a:t>
            </a:r>
            <a:r>
              <a:rPr lang="zh-CN" altLang="en-US" sz="1600">
                <a:solidFill>
                  <a:srgbClr val="000000"/>
                </a:solidFill>
                <a:ea typeface="华文楷体" pitchFamily="2" charset="-122"/>
                <a:sym typeface="Arial" pitchFamily="34" charset="0"/>
              </a:rPr>
              <a:t>个</a:t>
            </a:r>
            <a:r>
              <a:rPr lang="en-US" sz="1600">
                <a:solidFill>
                  <a:srgbClr val="000000"/>
                </a:solidFill>
                <a:ea typeface="华文楷体" pitchFamily="2" charset="-122"/>
                <a:sym typeface="Arial" pitchFamily="34" charset="0"/>
              </a:rPr>
              <a:t>	</a:t>
            </a:r>
          </a:p>
        </p:txBody>
      </p:sp>
      <p:sp>
        <p:nvSpPr>
          <p:cNvPr id="17414" name="Rectangle 19"/>
          <p:cNvSpPr>
            <a:spLocks noChangeArrowheads="1"/>
          </p:cNvSpPr>
          <p:nvPr/>
        </p:nvSpPr>
        <p:spPr bwMode="auto">
          <a:xfrm>
            <a:off x="762000" y="1905000"/>
            <a:ext cx="7772400" cy="244475"/>
          </a:xfrm>
          <a:prstGeom prst="rect">
            <a:avLst/>
          </a:prstGeom>
          <a:noFill/>
          <a:ln w="9525">
            <a:noFill/>
            <a:miter lim="800000"/>
            <a:headEnd/>
            <a:tailEnd/>
          </a:ln>
        </p:spPr>
        <p:txBody>
          <a:bodyPr lIns="0" tIns="0" rIns="0" bIns="0">
            <a:spAutoFit/>
          </a:bodyPr>
          <a:lstStyle/>
          <a:p>
            <a:pPr marL="193675" lvl="1" indent="-192088">
              <a:buClr>
                <a:schemeClr val="tx2"/>
              </a:buClr>
              <a:buSzPct val="125000"/>
              <a:buFont typeface="Arial" pitchFamily="34" charset="0"/>
              <a:buChar char="▪"/>
            </a:pPr>
            <a:r>
              <a:rPr lang="zh-CN" altLang="en-US" sz="1600">
                <a:solidFill>
                  <a:srgbClr val="000000"/>
                </a:solidFill>
                <a:ea typeface="华文楷体" pitchFamily="2" charset="-122"/>
                <a:sym typeface="Arial" pitchFamily="34" charset="0"/>
              </a:rPr>
              <a:t>安徽汽贸始建于1983年，是安徽汽车行业历史最为悠久，最具规模的汽车服务企业</a:t>
            </a:r>
            <a:endParaRPr lang="en-US" sz="1600">
              <a:solidFill>
                <a:srgbClr val="000000"/>
              </a:solidFill>
              <a:ea typeface="华文楷体" pitchFamily="2" charset="-122"/>
              <a:sym typeface="Arial" pitchFamily="34" charset="0"/>
            </a:endParaRPr>
          </a:p>
        </p:txBody>
      </p:sp>
      <p:sp>
        <p:nvSpPr>
          <p:cNvPr id="17415" name="Line 39"/>
          <p:cNvSpPr>
            <a:spLocks noChangeShapeType="1"/>
          </p:cNvSpPr>
          <p:nvPr/>
        </p:nvSpPr>
        <p:spPr bwMode="auto">
          <a:xfrm>
            <a:off x="736600" y="2419350"/>
            <a:ext cx="7737475" cy="0"/>
          </a:xfrm>
          <a:prstGeom prst="line">
            <a:avLst/>
          </a:prstGeom>
          <a:noFill/>
          <a:ln w="9525">
            <a:solidFill>
              <a:srgbClr val="B2B2B2"/>
            </a:solidFill>
            <a:bevel/>
            <a:headEnd/>
            <a:tailEnd/>
          </a:ln>
        </p:spPr>
        <p:txBody>
          <a:bodyPr wrap="none" lIns="0" tIns="0" rIns="0" bIns="0" anchor="ctr">
            <a:spAutoFit/>
          </a:bodyPr>
          <a:lstStyle/>
          <a:p>
            <a:endParaRPr lang="zh-CN" altLang="en-US"/>
          </a:p>
        </p:txBody>
      </p:sp>
      <p:sp>
        <p:nvSpPr>
          <p:cNvPr id="17416" name="Line 40"/>
          <p:cNvSpPr>
            <a:spLocks noChangeShapeType="1"/>
          </p:cNvSpPr>
          <p:nvPr/>
        </p:nvSpPr>
        <p:spPr bwMode="auto">
          <a:xfrm>
            <a:off x="736600" y="3146425"/>
            <a:ext cx="7737475" cy="0"/>
          </a:xfrm>
          <a:prstGeom prst="line">
            <a:avLst/>
          </a:prstGeom>
          <a:noFill/>
          <a:ln w="9525">
            <a:solidFill>
              <a:srgbClr val="B2B2B2"/>
            </a:solidFill>
            <a:bevel/>
            <a:headEnd/>
            <a:tailEnd/>
          </a:ln>
        </p:spPr>
        <p:txBody>
          <a:bodyPr wrap="none" lIns="0" tIns="0" rIns="0" bIns="0" anchor="ctr">
            <a:spAutoFit/>
          </a:bodyPr>
          <a:lstStyle/>
          <a:p>
            <a:endParaRPr lang="zh-CN" altLang="en-US"/>
          </a:p>
        </p:txBody>
      </p:sp>
      <p:sp>
        <p:nvSpPr>
          <p:cNvPr id="17417" name="Line 41"/>
          <p:cNvSpPr>
            <a:spLocks noChangeShapeType="1"/>
          </p:cNvSpPr>
          <p:nvPr/>
        </p:nvSpPr>
        <p:spPr bwMode="auto">
          <a:xfrm>
            <a:off x="736600" y="3959225"/>
            <a:ext cx="7737475" cy="0"/>
          </a:xfrm>
          <a:prstGeom prst="line">
            <a:avLst/>
          </a:prstGeom>
          <a:noFill/>
          <a:ln w="9525">
            <a:solidFill>
              <a:srgbClr val="B2B2B2"/>
            </a:solidFill>
            <a:bevel/>
            <a:headEnd/>
            <a:tailEnd/>
          </a:ln>
        </p:spPr>
        <p:txBody>
          <a:bodyPr wrap="none" lIns="0" tIns="0" rIns="0" bIns="0" anchor="ctr">
            <a:spAutoFit/>
          </a:bodyPr>
          <a:lstStyle/>
          <a:p>
            <a:endParaRPr lang="zh-CN" altLang="en-US"/>
          </a:p>
        </p:txBody>
      </p:sp>
      <p:sp>
        <p:nvSpPr>
          <p:cNvPr id="17418" name="Line 42"/>
          <p:cNvSpPr>
            <a:spLocks noChangeShapeType="1"/>
          </p:cNvSpPr>
          <p:nvPr/>
        </p:nvSpPr>
        <p:spPr bwMode="auto">
          <a:xfrm>
            <a:off x="736600" y="4816475"/>
            <a:ext cx="7737475" cy="0"/>
          </a:xfrm>
          <a:prstGeom prst="line">
            <a:avLst/>
          </a:prstGeom>
          <a:noFill/>
          <a:ln w="9525">
            <a:solidFill>
              <a:srgbClr val="B2B2B2"/>
            </a:solidFill>
            <a:bevel/>
            <a:headEnd/>
            <a:tailEnd/>
          </a:ln>
        </p:spPr>
        <p:txBody>
          <a:bodyPr wrap="none" lIns="0" tIns="0" rIns="0" bIns="0" anchor="ctr">
            <a:spAutoFit/>
          </a:bodyPr>
          <a:lstStyle/>
          <a:p>
            <a:endParaRPr lang="zh-CN" altLang="en-US"/>
          </a:p>
        </p:txBody>
      </p:sp>
      <p:sp>
        <p:nvSpPr>
          <p:cNvPr id="17419" name="Rectangle 15"/>
          <p:cNvSpPr>
            <a:spLocks noChangeArrowheads="1"/>
          </p:cNvSpPr>
          <p:nvPr/>
        </p:nvSpPr>
        <p:spPr bwMode="auto">
          <a:xfrm>
            <a:off x="762000" y="3429000"/>
            <a:ext cx="7924800" cy="488950"/>
          </a:xfrm>
          <a:prstGeom prst="rect">
            <a:avLst/>
          </a:prstGeom>
          <a:noFill/>
          <a:ln w="9525">
            <a:noFill/>
            <a:miter lim="800000"/>
            <a:headEnd/>
            <a:tailEnd/>
          </a:ln>
        </p:spPr>
        <p:txBody>
          <a:bodyPr lIns="0" tIns="0" rIns="0" bIns="0">
            <a:spAutoFit/>
          </a:bodyPr>
          <a:lstStyle/>
          <a:p>
            <a:pPr marL="193675" lvl="1" indent="-192088">
              <a:buClr>
                <a:schemeClr val="tx2"/>
              </a:buClr>
              <a:buSzPct val="125000"/>
              <a:buFont typeface="Arial" pitchFamily="34" charset="0"/>
              <a:buChar char="▪"/>
            </a:pPr>
            <a:r>
              <a:rPr lang="zh-CN" altLang="en-US" sz="1600">
                <a:solidFill>
                  <a:srgbClr val="000000"/>
                </a:solidFill>
                <a:ea typeface="华文楷体" pitchFamily="2" charset="-122"/>
                <a:sym typeface="Arial" pitchFamily="34" charset="0"/>
              </a:rPr>
              <a:t>现有经营单位总数：</a:t>
            </a:r>
            <a:r>
              <a:rPr lang="en-US" altLang="zh-CN" sz="1600">
                <a:solidFill>
                  <a:srgbClr val="000000"/>
                </a:solidFill>
                <a:ea typeface="华文楷体" pitchFamily="2" charset="-122"/>
                <a:sym typeface="Arial" pitchFamily="34" charset="0"/>
              </a:rPr>
              <a:t>50</a:t>
            </a:r>
            <a:r>
              <a:rPr lang="zh-CN" altLang="en-US" sz="1600">
                <a:solidFill>
                  <a:srgbClr val="000000"/>
                </a:solidFill>
                <a:ea typeface="华文楷体" pitchFamily="2" charset="-122"/>
                <a:sym typeface="Arial" pitchFamily="34" charset="0"/>
              </a:rPr>
              <a:t>余家（其中：</a:t>
            </a:r>
            <a:r>
              <a:rPr lang="en-US" altLang="zh-CN" sz="1600">
                <a:solidFill>
                  <a:srgbClr val="000000"/>
                </a:solidFill>
                <a:ea typeface="华文楷体" pitchFamily="2" charset="-122"/>
                <a:sym typeface="Arial" pitchFamily="34" charset="0"/>
              </a:rPr>
              <a:t>4S</a:t>
            </a:r>
            <a:r>
              <a:rPr lang="zh-CN" altLang="en-US" sz="1600">
                <a:solidFill>
                  <a:srgbClr val="000000"/>
                </a:solidFill>
                <a:ea typeface="华文楷体" pitchFamily="2" charset="-122"/>
                <a:sym typeface="Arial" pitchFamily="34" charset="0"/>
              </a:rPr>
              <a:t>店 </a:t>
            </a:r>
            <a:r>
              <a:rPr lang="en-US" altLang="zh-CN" sz="1600">
                <a:solidFill>
                  <a:srgbClr val="000000"/>
                </a:solidFill>
                <a:ea typeface="华文楷体" pitchFamily="2" charset="-122"/>
                <a:sym typeface="Arial" pitchFamily="34" charset="0"/>
              </a:rPr>
              <a:t>30</a:t>
            </a:r>
            <a:r>
              <a:rPr lang="zh-CN" altLang="en-US" sz="1600">
                <a:solidFill>
                  <a:srgbClr val="000000"/>
                </a:solidFill>
                <a:ea typeface="华文楷体" pitchFamily="2" charset="-122"/>
                <a:sym typeface="Arial" pitchFamily="34" charset="0"/>
              </a:rPr>
              <a:t>余家，汽车服务相关经营单位</a:t>
            </a:r>
            <a:r>
              <a:rPr lang="en-US" altLang="zh-CN" sz="1600">
                <a:solidFill>
                  <a:srgbClr val="000000"/>
                </a:solidFill>
                <a:ea typeface="华文楷体" pitchFamily="2" charset="-122"/>
                <a:sym typeface="Arial" pitchFamily="34" charset="0"/>
              </a:rPr>
              <a:t>20</a:t>
            </a:r>
            <a:r>
              <a:rPr lang="zh-CN" altLang="en-US" sz="1600">
                <a:solidFill>
                  <a:srgbClr val="000000"/>
                </a:solidFill>
                <a:ea typeface="华文楷体" pitchFamily="2" charset="-122"/>
                <a:sym typeface="Arial" pitchFamily="34" charset="0"/>
              </a:rPr>
              <a:t>余家）	</a:t>
            </a:r>
          </a:p>
        </p:txBody>
      </p:sp>
      <p:grpSp>
        <p:nvGrpSpPr>
          <p:cNvPr id="2" name="组合 40"/>
          <p:cNvGrpSpPr>
            <a:grpSpLocks/>
          </p:cNvGrpSpPr>
          <p:nvPr/>
        </p:nvGrpSpPr>
        <p:grpSpPr bwMode="auto">
          <a:xfrm>
            <a:off x="0" y="5286375"/>
            <a:ext cx="9144000" cy="652463"/>
            <a:chOff x="0" y="0"/>
            <a:chExt cx="9144001" cy="653000"/>
          </a:xfrm>
        </p:grpSpPr>
        <p:pic>
          <p:nvPicPr>
            <p:cNvPr id="17423" name="Picture 21"/>
            <p:cNvPicPr preferRelativeResize="0">
              <a:picLocks noChangeArrowheads="1"/>
            </p:cNvPicPr>
            <p:nvPr/>
          </p:nvPicPr>
          <p:blipFill>
            <a:blip r:embed="rId2" cstate="print"/>
            <a:srcRect/>
            <a:stretch>
              <a:fillRect/>
            </a:stretch>
          </p:blipFill>
          <p:spPr bwMode="auto">
            <a:xfrm>
              <a:off x="1015777" y="0"/>
              <a:ext cx="1015777" cy="652703"/>
            </a:xfrm>
            <a:prstGeom prst="rect">
              <a:avLst/>
            </a:prstGeom>
            <a:noFill/>
            <a:ln w="9525">
              <a:noFill/>
              <a:miter lim="800000"/>
              <a:headEnd/>
              <a:tailEnd/>
            </a:ln>
          </p:spPr>
        </p:pic>
        <p:pic>
          <p:nvPicPr>
            <p:cNvPr id="17424" name="Picture 22"/>
            <p:cNvPicPr preferRelativeResize="0">
              <a:picLocks noChangeArrowheads="1"/>
            </p:cNvPicPr>
            <p:nvPr/>
          </p:nvPicPr>
          <p:blipFill>
            <a:blip r:embed="rId3" cstate="print"/>
            <a:srcRect/>
            <a:stretch>
              <a:fillRect/>
            </a:stretch>
          </p:blipFill>
          <p:spPr bwMode="auto">
            <a:xfrm>
              <a:off x="5078886" y="0"/>
              <a:ext cx="1015777" cy="653000"/>
            </a:xfrm>
            <a:prstGeom prst="rect">
              <a:avLst/>
            </a:prstGeom>
            <a:noFill/>
            <a:ln w="9525">
              <a:noFill/>
              <a:miter lim="800000"/>
              <a:headEnd/>
              <a:tailEnd/>
            </a:ln>
          </p:spPr>
        </p:pic>
        <p:pic>
          <p:nvPicPr>
            <p:cNvPr id="17425" name="Picture 23"/>
            <p:cNvPicPr preferRelativeResize="0">
              <a:picLocks noChangeArrowheads="1"/>
            </p:cNvPicPr>
            <p:nvPr/>
          </p:nvPicPr>
          <p:blipFill>
            <a:blip r:embed="rId4" cstate="print"/>
            <a:srcRect/>
            <a:stretch>
              <a:fillRect/>
            </a:stretch>
          </p:blipFill>
          <p:spPr bwMode="auto">
            <a:xfrm>
              <a:off x="0" y="0"/>
              <a:ext cx="985877" cy="652703"/>
            </a:xfrm>
            <a:prstGeom prst="rect">
              <a:avLst/>
            </a:prstGeom>
            <a:noFill/>
            <a:ln w="9525">
              <a:noFill/>
              <a:miter lim="800000"/>
              <a:headEnd/>
              <a:tailEnd/>
            </a:ln>
          </p:spPr>
        </p:pic>
        <p:pic>
          <p:nvPicPr>
            <p:cNvPr id="17426" name="Picture 24"/>
            <p:cNvPicPr preferRelativeResize="0">
              <a:picLocks noChangeArrowheads="1"/>
            </p:cNvPicPr>
            <p:nvPr/>
          </p:nvPicPr>
          <p:blipFill>
            <a:blip r:embed="rId5" cstate="print"/>
            <a:srcRect/>
            <a:stretch>
              <a:fillRect/>
            </a:stretch>
          </p:blipFill>
          <p:spPr bwMode="auto">
            <a:xfrm>
              <a:off x="6094664" y="0"/>
              <a:ext cx="1015777" cy="653000"/>
            </a:xfrm>
            <a:prstGeom prst="rect">
              <a:avLst/>
            </a:prstGeom>
            <a:noFill/>
            <a:ln w="9525">
              <a:noFill/>
              <a:miter lim="800000"/>
              <a:headEnd/>
              <a:tailEnd/>
            </a:ln>
          </p:spPr>
        </p:pic>
        <p:pic>
          <p:nvPicPr>
            <p:cNvPr id="17427" name="Picture 26"/>
            <p:cNvPicPr preferRelativeResize="0">
              <a:picLocks noChangeArrowheads="1"/>
            </p:cNvPicPr>
            <p:nvPr/>
          </p:nvPicPr>
          <p:blipFill>
            <a:blip r:embed="rId6" cstate="print"/>
            <a:srcRect/>
            <a:stretch>
              <a:fillRect/>
            </a:stretch>
          </p:blipFill>
          <p:spPr bwMode="auto">
            <a:xfrm>
              <a:off x="3047332" y="0"/>
              <a:ext cx="1015777" cy="653000"/>
            </a:xfrm>
            <a:prstGeom prst="rect">
              <a:avLst/>
            </a:prstGeom>
            <a:noFill/>
            <a:ln w="9525">
              <a:noFill/>
              <a:miter lim="800000"/>
              <a:headEnd/>
              <a:tailEnd/>
            </a:ln>
          </p:spPr>
        </p:pic>
        <p:pic>
          <p:nvPicPr>
            <p:cNvPr id="17428" name="Picture 27"/>
            <p:cNvPicPr preferRelativeResize="0">
              <a:picLocks noChangeArrowheads="1"/>
            </p:cNvPicPr>
            <p:nvPr/>
          </p:nvPicPr>
          <p:blipFill>
            <a:blip r:embed="rId7" cstate="print"/>
            <a:srcRect/>
            <a:stretch>
              <a:fillRect/>
            </a:stretch>
          </p:blipFill>
          <p:spPr bwMode="auto">
            <a:xfrm>
              <a:off x="2031555" y="0"/>
              <a:ext cx="985877" cy="652703"/>
            </a:xfrm>
            <a:prstGeom prst="rect">
              <a:avLst/>
            </a:prstGeom>
            <a:noFill/>
            <a:ln w="9525">
              <a:noFill/>
              <a:miter lim="800000"/>
              <a:headEnd/>
              <a:tailEnd/>
            </a:ln>
          </p:spPr>
        </p:pic>
        <p:pic>
          <p:nvPicPr>
            <p:cNvPr id="17429" name="Picture 28"/>
            <p:cNvPicPr>
              <a:picLocks noChangeAspect="1" noChangeArrowheads="1"/>
            </p:cNvPicPr>
            <p:nvPr/>
          </p:nvPicPr>
          <p:blipFill>
            <a:blip r:embed="rId8" cstate="print"/>
            <a:srcRect/>
            <a:stretch>
              <a:fillRect/>
            </a:stretch>
          </p:blipFill>
          <p:spPr bwMode="auto">
            <a:xfrm>
              <a:off x="2145297" y="115130"/>
              <a:ext cx="658805" cy="147509"/>
            </a:xfrm>
            <a:prstGeom prst="rect">
              <a:avLst/>
            </a:prstGeom>
            <a:noFill/>
            <a:ln w="9525">
              <a:noFill/>
              <a:miter lim="800000"/>
              <a:headEnd/>
              <a:tailEnd/>
            </a:ln>
          </p:spPr>
        </p:pic>
        <p:grpSp>
          <p:nvGrpSpPr>
            <p:cNvPr id="3" name="Group 30"/>
            <p:cNvGrpSpPr>
              <a:grpSpLocks/>
            </p:cNvGrpSpPr>
            <p:nvPr/>
          </p:nvGrpSpPr>
          <p:grpSpPr bwMode="auto">
            <a:xfrm>
              <a:off x="4063109" y="0"/>
              <a:ext cx="985877" cy="653000"/>
              <a:chOff x="0" y="0"/>
              <a:chExt cx="660" cy="454"/>
            </a:xfrm>
          </p:grpSpPr>
          <p:pic>
            <p:nvPicPr>
              <p:cNvPr id="17443" name="Picture 31"/>
              <p:cNvPicPr preferRelativeResize="0">
                <a:picLocks noChangeAspect="1" noChangeArrowheads="1"/>
              </p:cNvPicPr>
              <p:nvPr/>
            </p:nvPicPr>
            <p:blipFill>
              <a:blip r:embed="rId9" cstate="print"/>
              <a:srcRect/>
              <a:stretch>
                <a:fillRect/>
              </a:stretch>
            </p:blipFill>
            <p:spPr bwMode="auto">
              <a:xfrm>
                <a:off x="0" y="0"/>
                <a:ext cx="656" cy="444"/>
              </a:xfrm>
              <a:prstGeom prst="rect">
                <a:avLst/>
              </a:prstGeom>
              <a:noFill/>
              <a:ln w="9525">
                <a:noFill/>
                <a:miter lim="800000"/>
                <a:headEnd/>
                <a:tailEnd/>
              </a:ln>
            </p:spPr>
          </p:pic>
          <p:sp>
            <p:nvSpPr>
              <p:cNvPr id="17444" name="Rectangle 32"/>
              <p:cNvSpPr>
                <a:spLocks noChangeArrowheads="1"/>
              </p:cNvSpPr>
              <p:nvPr/>
            </p:nvSpPr>
            <p:spPr bwMode="auto">
              <a:xfrm>
                <a:off x="656" y="431"/>
                <a:ext cx="4" cy="23"/>
              </a:xfrm>
              <a:prstGeom prst="rect">
                <a:avLst/>
              </a:prstGeom>
              <a:noFill/>
              <a:ln w="9525">
                <a:noFill/>
                <a:miter lim="800000"/>
                <a:headEnd/>
                <a:tailEnd/>
              </a:ln>
            </p:spPr>
            <p:txBody>
              <a:bodyPr wrap="none" lIns="0" tIns="0" rIns="0" bIns="0">
                <a:spAutoFit/>
              </a:bodyPr>
              <a:lstStyle/>
              <a:p>
                <a:r>
                  <a:rPr lang="zh-CN" altLang="en-US" sz="200">
                    <a:solidFill>
                      <a:srgbClr val="000000"/>
                    </a:solidFill>
                    <a:latin typeface="Times New Roman" pitchFamily="18" charset="0"/>
                    <a:sym typeface="Times New Roman" pitchFamily="18" charset="0"/>
                  </a:rPr>
                  <a:t> </a:t>
                </a:r>
                <a:endParaRPr lang="zh-CN" altLang="en-US" sz="2400">
                  <a:solidFill>
                    <a:srgbClr val="000000"/>
                  </a:solidFill>
                  <a:latin typeface="Times New Roman" pitchFamily="18" charset="0"/>
                  <a:sym typeface="Times New Roman" pitchFamily="18" charset="0"/>
                </a:endParaRPr>
              </a:p>
            </p:txBody>
          </p:sp>
        </p:grpSp>
        <p:pic>
          <p:nvPicPr>
            <p:cNvPr id="17431" name="Picture 20"/>
            <p:cNvPicPr preferRelativeResize="0">
              <a:picLocks noChangeArrowheads="1"/>
            </p:cNvPicPr>
            <p:nvPr/>
          </p:nvPicPr>
          <p:blipFill>
            <a:blip r:embed="rId10" cstate="print"/>
            <a:srcRect/>
            <a:stretch>
              <a:fillRect/>
            </a:stretch>
          </p:blipFill>
          <p:spPr bwMode="auto">
            <a:xfrm>
              <a:off x="7110441" y="0"/>
              <a:ext cx="1015777" cy="653000"/>
            </a:xfrm>
            <a:prstGeom prst="rect">
              <a:avLst/>
            </a:prstGeom>
            <a:noFill/>
            <a:ln w="9525">
              <a:noFill/>
              <a:miter lim="800000"/>
              <a:headEnd/>
              <a:tailEnd/>
            </a:ln>
          </p:spPr>
        </p:pic>
        <p:pic>
          <p:nvPicPr>
            <p:cNvPr id="17432" name="Picture 35" descr="东风标致"/>
            <p:cNvPicPr preferRelativeResize="0">
              <a:picLocks noChangeArrowheads="1"/>
            </p:cNvPicPr>
            <p:nvPr/>
          </p:nvPicPr>
          <p:blipFill>
            <a:blip r:embed="rId11" cstate="print"/>
            <a:srcRect/>
            <a:stretch>
              <a:fillRect/>
            </a:stretch>
          </p:blipFill>
          <p:spPr bwMode="auto">
            <a:xfrm>
              <a:off x="8077201" y="0"/>
              <a:ext cx="1066800" cy="653000"/>
            </a:xfrm>
            <a:prstGeom prst="rect">
              <a:avLst/>
            </a:prstGeom>
            <a:noFill/>
            <a:ln w="9525">
              <a:noFill/>
              <a:miter lim="800000"/>
              <a:headEnd/>
              <a:tailEnd/>
            </a:ln>
          </p:spPr>
        </p:pic>
        <p:pic>
          <p:nvPicPr>
            <p:cNvPr id="17433" name="Picture 36" descr="东风标致LOGO"/>
            <p:cNvPicPr>
              <a:picLocks noChangeAspect="1" noChangeArrowheads="1"/>
            </p:cNvPicPr>
            <p:nvPr/>
          </p:nvPicPr>
          <p:blipFill>
            <a:blip r:embed="rId12" cstate="print"/>
            <a:srcRect/>
            <a:stretch>
              <a:fillRect/>
            </a:stretch>
          </p:blipFill>
          <p:spPr bwMode="auto">
            <a:xfrm>
              <a:off x="8150578" y="23985"/>
              <a:ext cx="265863" cy="266237"/>
            </a:xfrm>
            <a:prstGeom prst="rect">
              <a:avLst/>
            </a:prstGeom>
            <a:noFill/>
            <a:ln w="9525">
              <a:noFill/>
              <a:miter lim="800000"/>
              <a:headEnd/>
              <a:tailEnd/>
            </a:ln>
          </p:spPr>
        </p:pic>
        <p:sp>
          <p:nvSpPr>
            <p:cNvPr id="17434" name="矩形 26"/>
            <p:cNvSpPr>
              <a:spLocks noChangeArrowheads="1"/>
            </p:cNvSpPr>
            <p:nvPr/>
          </p:nvSpPr>
          <p:spPr bwMode="auto">
            <a:xfrm>
              <a:off x="0" y="0"/>
              <a:ext cx="993775" cy="653000"/>
            </a:xfrm>
            <a:prstGeom prst="rect">
              <a:avLst/>
            </a:prstGeom>
            <a:noFill/>
            <a:ln w="25400">
              <a:solidFill>
                <a:srgbClr val="366092"/>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7435" name="矩形 31"/>
            <p:cNvSpPr>
              <a:spLocks noChangeArrowheads="1"/>
            </p:cNvSpPr>
            <p:nvPr/>
          </p:nvSpPr>
          <p:spPr bwMode="auto">
            <a:xfrm>
              <a:off x="1016000" y="0"/>
              <a:ext cx="993775" cy="653000"/>
            </a:xfrm>
            <a:prstGeom prst="rect">
              <a:avLst/>
            </a:prstGeom>
            <a:noFill/>
            <a:ln w="25400">
              <a:solidFill>
                <a:srgbClr val="366092"/>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7436" name="矩形 32"/>
            <p:cNvSpPr>
              <a:spLocks noChangeArrowheads="1"/>
            </p:cNvSpPr>
            <p:nvPr/>
          </p:nvSpPr>
          <p:spPr bwMode="auto">
            <a:xfrm>
              <a:off x="2032000" y="0"/>
              <a:ext cx="993775" cy="653000"/>
            </a:xfrm>
            <a:prstGeom prst="rect">
              <a:avLst/>
            </a:prstGeom>
            <a:noFill/>
            <a:ln w="25400">
              <a:solidFill>
                <a:srgbClr val="366092"/>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7437" name="矩形 33"/>
            <p:cNvSpPr>
              <a:spLocks noChangeArrowheads="1"/>
            </p:cNvSpPr>
            <p:nvPr/>
          </p:nvSpPr>
          <p:spPr bwMode="auto">
            <a:xfrm>
              <a:off x="3048000" y="0"/>
              <a:ext cx="993775" cy="653000"/>
            </a:xfrm>
            <a:prstGeom prst="rect">
              <a:avLst/>
            </a:prstGeom>
            <a:noFill/>
            <a:ln w="25400">
              <a:solidFill>
                <a:srgbClr val="366092"/>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7438" name="矩形 34"/>
            <p:cNvSpPr>
              <a:spLocks noChangeArrowheads="1"/>
            </p:cNvSpPr>
            <p:nvPr/>
          </p:nvSpPr>
          <p:spPr bwMode="auto">
            <a:xfrm>
              <a:off x="4062413" y="0"/>
              <a:ext cx="995362" cy="653000"/>
            </a:xfrm>
            <a:prstGeom prst="rect">
              <a:avLst/>
            </a:prstGeom>
            <a:noFill/>
            <a:ln w="25400">
              <a:solidFill>
                <a:srgbClr val="366092"/>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7439" name="矩形 35"/>
            <p:cNvSpPr>
              <a:spLocks noChangeArrowheads="1"/>
            </p:cNvSpPr>
            <p:nvPr/>
          </p:nvSpPr>
          <p:spPr bwMode="auto">
            <a:xfrm>
              <a:off x="5078414" y="0"/>
              <a:ext cx="993775" cy="653000"/>
            </a:xfrm>
            <a:prstGeom prst="rect">
              <a:avLst/>
            </a:prstGeom>
            <a:noFill/>
            <a:ln w="25400">
              <a:solidFill>
                <a:srgbClr val="366092"/>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7440" name="矩形 36"/>
            <p:cNvSpPr>
              <a:spLocks noChangeArrowheads="1"/>
            </p:cNvSpPr>
            <p:nvPr/>
          </p:nvSpPr>
          <p:spPr bwMode="auto">
            <a:xfrm>
              <a:off x="6094414" y="0"/>
              <a:ext cx="993775" cy="653000"/>
            </a:xfrm>
            <a:prstGeom prst="rect">
              <a:avLst/>
            </a:prstGeom>
            <a:noFill/>
            <a:ln w="25400">
              <a:solidFill>
                <a:srgbClr val="366092"/>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7441" name="矩形 37"/>
            <p:cNvSpPr>
              <a:spLocks noChangeArrowheads="1"/>
            </p:cNvSpPr>
            <p:nvPr/>
          </p:nvSpPr>
          <p:spPr bwMode="auto">
            <a:xfrm>
              <a:off x="7110414" y="0"/>
              <a:ext cx="993775" cy="653000"/>
            </a:xfrm>
            <a:prstGeom prst="rect">
              <a:avLst/>
            </a:prstGeom>
            <a:noFill/>
            <a:ln w="25400">
              <a:solidFill>
                <a:srgbClr val="366092"/>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17442" name="矩形 38"/>
            <p:cNvSpPr>
              <a:spLocks noChangeArrowheads="1"/>
            </p:cNvSpPr>
            <p:nvPr/>
          </p:nvSpPr>
          <p:spPr bwMode="auto">
            <a:xfrm>
              <a:off x="8077201" y="0"/>
              <a:ext cx="1066800" cy="653000"/>
            </a:xfrm>
            <a:prstGeom prst="rect">
              <a:avLst/>
            </a:prstGeom>
            <a:noFill/>
            <a:ln w="25400">
              <a:solidFill>
                <a:srgbClr val="366092"/>
              </a:solidFill>
              <a:bevel/>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pic>
        <p:nvPicPr>
          <p:cNvPr id="17421" name="Picture 2" descr="C:\Users\Administrator\Desktop\IMG_0142.JPG"/>
          <p:cNvPicPr>
            <a:picLocks noChangeAspect="1" noChangeArrowheads="1"/>
          </p:cNvPicPr>
          <p:nvPr/>
        </p:nvPicPr>
        <p:blipFill>
          <a:blip r:embed="rId13" cstate="print"/>
          <a:srcRect/>
          <a:stretch>
            <a:fillRect/>
          </a:stretch>
        </p:blipFill>
        <p:spPr bwMode="auto">
          <a:xfrm>
            <a:off x="0" y="5286375"/>
            <a:ext cx="1000125" cy="612775"/>
          </a:xfrm>
          <a:prstGeom prst="rect">
            <a:avLst/>
          </a:prstGeom>
          <a:noFill/>
          <a:ln w="9525">
            <a:noFill/>
            <a:miter lim="800000"/>
            <a:headEnd/>
            <a:tailEnd/>
          </a:ln>
        </p:spPr>
      </p:pic>
      <p:pic>
        <p:nvPicPr>
          <p:cNvPr id="17422" name="Picture 5" descr="C:\Users\Administrator\Desktop\u=2224052321,1339717059&amp;fm=116&amp;gp=0.jpg"/>
          <p:cNvPicPr>
            <a:picLocks noChangeAspect="1" noChangeArrowheads="1"/>
          </p:cNvPicPr>
          <p:nvPr/>
        </p:nvPicPr>
        <p:blipFill>
          <a:blip r:embed="rId14" cstate="print"/>
          <a:srcRect/>
          <a:stretch>
            <a:fillRect/>
          </a:stretch>
        </p:blipFill>
        <p:spPr bwMode="auto">
          <a:xfrm>
            <a:off x="0" y="5286375"/>
            <a:ext cx="385763"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ChangeArrowheads="1"/>
          </p:cNvSpPr>
          <p:nvPr/>
        </p:nvSpPr>
        <p:spPr bwMode="auto">
          <a:xfrm>
            <a:off x="228600" y="685800"/>
            <a:ext cx="8618538" cy="577850"/>
          </a:xfrm>
          <a:prstGeom prst="rect">
            <a:avLst/>
          </a:prstGeom>
          <a:noFill/>
          <a:ln w="9525">
            <a:noFill/>
            <a:miter lim="800000"/>
            <a:headEnd/>
            <a:tailEnd/>
          </a:ln>
        </p:spPr>
        <p:txBody>
          <a:bodyPr lIns="93315" tIns="46657" rIns="93315" bIns="46657"/>
          <a:lstStyle/>
          <a:p>
            <a:r>
              <a:rPr lang="zh-CN" altLang="en-US" sz="2400">
                <a:solidFill>
                  <a:srgbClr val="000000"/>
                </a:solidFill>
                <a:latin typeface="黑体" pitchFamily="49" charset="-122"/>
                <a:ea typeface="黑体" pitchFamily="49" charset="-122"/>
                <a:sym typeface="黑体" pitchFamily="49" charset="-122"/>
              </a:rPr>
              <a:t>公司管理采取以业务为主线，以职能为支持的矩阵式管理模式</a:t>
            </a:r>
            <a:endParaRPr lang="zh-CN" altLang="en-US"/>
          </a:p>
        </p:txBody>
      </p:sp>
      <p:pic>
        <p:nvPicPr>
          <p:cNvPr id="18435" name="Picture 64"/>
          <p:cNvPicPr>
            <a:picLocks noChangeAspect="1" noChangeArrowheads="1"/>
          </p:cNvPicPr>
          <p:nvPr/>
        </p:nvPicPr>
        <p:blipFill>
          <a:blip r:embed="rId2" cstate="print"/>
          <a:srcRect/>
          <a:stretch>
            <a:fillRect/>
          </a:stretch>
        </p:blipFill>
        <p:spPr bwMode="auto">
          <a:xfrm>
            <a:off x="838200" y="1143000"/>
            <a:ext cx="754380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noChangeArrowheads="1"/>
          </p:cNvSpPr>
          <p:nvPr>
            <p:ph type="title" idx="4294967295"/>
          </p:nvPr>
        </p:nvSpPr>
        <p:spPr>
          <a:xfrm>
            <a:off x="457200" y="571500"/>
            <a:ext cx="8229600" cy="846138"/>
          </a:xfrm>
          <a:solidFill>
            <a:srgbClr val="366092"/>
          </a:solidFill>
        </p:spPr>
        <p:txBody>
          <a:bodyPr>
            <a:normAutofit fontScale="90000"/>
          </a:bodyPr>
          <a:lstStyle/>
          <a:p>
            <a:pPr eaLnBrk="1" hangingPunct="1"/>
            <a:r>
              <a:rPr lang="zh-CN" altLang="en-US" sz="2400" b="1" smtClean="0"/>
              <a:t/>
            </a:r>
            <a:br>
              <a:rPr lang="zh-CN" altLang="en-US" sz="2400" b="1" smtClean="0"/>
            </a:br>
            <a:r>
              <a:rPr lang="zh-CN" altLang="en-US" sz="2400" b="1" smtClean="0"/>
              <a:t/>
            </a:r>
            <a:br>
              <a:rPr lang="zh-CN" altLang="en-US" sz="2400" b="1" smtClean="0"/>
            </a:br>
            <a:r>
              <a:rPr lang="zh-CN" altLang="en-US" sz="2400" b="1" smtClean="0"/>
              <a:t/>
            </a:r>
            <a:br>
              <a:rPr lang="zh-CN" altLang="en-US" sz="2400" b="1" smtClean="0"/>
            </a:br>
            <a:r>
              <a:rPr lang="zh-CN" altLang="en-US" sz="2400" b="1" smtClean="0"/>
              <a:t>安徽汽贸六安鑫晟简介</a:t>
            </a:r>
            <a:r>
              <a:rPr lang="zh-CN" altLang="en-US" sz="2400" smtClean="0"/>
              <a:t/>
            </a:r>
            <a:br>
              <a:rPr lang="zh-CN" altLang="en-US" sz="2400" smtClean="0"/>
            </a:br>
            <a:r>
              <a:rPr lang="en-US" sz="2400" smtClean="0"/>
              <a:t> </a:t>
            </a:r>
            <a:r>
              <a:rPr lang="zh-CN" altLang="en-US" sz="2400" smtClean="0"/>
              <a:t/>
            </a:r>
            <a:br>
              <a:rPr lang="zh-CN" altLang="en-US" sz="2400" smtClean="0"/>
            </a:br>
            <a:endParaRPr lang="zh-CN" altLang="en-US" sz="2400" b="1" smtClean="0"/>
          </a:p>
        </p:txBody>
      </p:sp>
      <p:sp>
        <p:nvSpPr>
          <p:cNvPr id="7171" name="Rectangle 1"/>
          <p:cNvSpPr>
            <a:spLocks noChangeArrowheads="1"/>
          </p:cNvSpPr>
          <p:nvPr/>
        </p:nvSpPr>
        <p:spPr bwMode="auto">
          <a:xfrm>
            <a:off x="428625" y="1500188"/>
            <a:ext cx="8215313" cy="4954587"/>
          </a:xfrm>
          <a:prstGeom prst="rect">
            <a:avLst/>
          </a:prstGeom>
          <a:solidFill>
            <a:srgbClr val="FFFFFF"/>
          </a:solidFill>
          <a:ln w="9525" cmpd="sng">
            <a:noFill/>
            <a:miter lim="800000"/>
            <a:headEnd/>
            <a:tailEnd/>
          </a:ln>
        </p:spPr>
        <p:txBody>
          <a:bodyPr anchor="ctr">
            <a:spAutoFit/>
          </a:bodyPr>
          <a:lstStyle/>
          <a:p>
            <a:pPr indent="344488">
              <a:defRPr/>
            </a:pPr>
            <a:endParaRPr lang="zh-CN" altLang="en-US" sz="1200" b="1" i="1">
              <a:sym typeface="宋体" pitchFamily="2" charset="-122"/>
            </a:endParaRPr>
          </a:p>
          <a:p>
            <a:pPr indent="228600" eaLnBrk="0" hangingPunct="0">
              <a:defRPr/>
            </a:pPr>
            <a:r>
              <a:rPr lang="zh-CN" altLang="en-US" sz="1200" b="1" i="1">
                <a:latin typeface="黑体" pitchFamily="49" charset="-122"/>
                <a:ea typeface="黑体" pitchFamily="49" charset="-122"/>
                <a:sym typeface="宋体" pitchFamily="2" charset="-122"/>
              </a:rPr>
              <a:t>    </a:t>
            </a:r>
            <a:r>
              <a:rPr lang="zh-CN" altLang="en-US" sz="1600" b="1" i="1">
                <a:latin typeface="黑体" pitchFamily="49" charset="-122"/>
                <a:ea typeface="黑体" pitchFamily="49" charset="-122"/>
                <a:sym typeface="宋体" pitchFamily="2" charset="-122"/>
              </a:rPr>
              <a:t>安徽汽贸上海大众斯柯达六安鑫晟汽车销售服务有限公司</a:t>
            </a:r>
            <a:r>
              <a:rPr lang="en-US" sz="1600" b="1" i="1">
                <a:latin typeface="黑体" pitchFamily="49" charset="-122"/>
                <a:ea typeface="黑体" pitchFamily="49" charset="-122"/>
                <a:sym typeface="宋体" pitchFamily="2" charset="-122"/>
              </a:rPr>
              <a:t>,</a:t>
            </a:r>
            <a:r>
              <a:rPr lang="zh-CN" altLang="en-US" sz="1600" b="1" i="1">
                <a:latin typeface="黑体" pitchFamily="49" charset="-122"/>
                <a:ea typeface="黑体" pitchFamily="49" charset="-122"/>
                <a:sym typeface="宋体" pitchFamily="2" charset="-122"/>
              </a:rPr>
              <a:t>坐落于六安市经济开发区</a:t>
            </a:r>
            <a:r>
              <a:rPr lang="zh-CN" altLang="en-US" sz="1600" b="1" i="1">
                <a:solidFill>
                  <a:srgbClr val="333333"/>
                </a:solidFill>
                <a:latin typeface="黑体" pitchFamily="49" charset="-122"/>
                <a:ea typeface="黑体" pitchFamily="49" charset="-122"/>
                <a:sym typeface="宋体" pitchFamily="2" charset="-122"/>
              </a:rPr>
              <a:t>，位于六安市金安区三十铺东方汽车城</a:t>
            </a:r>
            <a:r>
              <a:rPr lang="en-US" sz="1600" b="1" i="1">
                <a:solidFill>
                  <a:srgbClr val="333333"/>
                </a:solidFill>
                <a:latin typeface="黑体" pitchFamily="49" charset="-122"/>
                <a:ea typeface="黑体" pitchFamily="49" charset="-122"/>
                <a:sym typeface="宋体" pitchFamily="2" charset="-122"/>
              </a:rPr>
              <a:t>312</a:t>
            </a:r>
            <a:r>
              <a:rPr lang="zh-CN" altLang="en-US" sz="1600" b="1" i="1">
                <a:solidFill>
                  <a:srgbClr val="333333"/>
                </a:solidFill>
                <a:latin typeface="黑体" pitchFamily="49" charset="-122"/>
                <a:ea typeface="黑体" pitchFamily="49" charset="-122"/>
                <a:sym typeface="宋体" pitchFamily="2" charset="-122"/>
              </a:rPr>
              <a:t>国道与先生店路交叉口向东</a:t>
            </a:r>
            <a:r>
              <a:rPr lang="en-US" sz="1600" b="1" i="1">
                <a:solidFill>
                  <a:srgbClr val="333333"/>
                </a:solidFill>
                <a:latin typeface="黑体" pitchFamily="49" charset="-122"/>
                <a:ea typeface="黑体" pitchFamily="49" charset="-122"/>
                <a:sym typeface="宋体" pitchFamily="2" charset="-122"/>
              </a:rPr>
              <a:t>100</a:t>
            </a:r>
            <a:r>
              <a:rPr lang="zh-CN" altLang="en-US" sz="1600" b="1" i="1">
                <a:solidFill>
                  <a:srgbClr val="333333"/>
                </a:solidFill>
                <a:latin typeface="黑体" pitchFamily="49" charset="-122"/>
                <a:ea typeface="黑体" pitchFamily="49" charset="-122"/>
                <a:sym typeface="宋体" pitchFamily="2" charset="-122"/>
              </a:rPr>
              <a:t>米，</a:t>
            </a:r>
            <a:r>
              <a:rPr lang="zh-CN" altLang="en-US" sz="1600" b="1" i="1">
                <a:latin typeface="黑体" pitchFamily="49" charset="-122"/>
                <a:ea typeface="黑体" pitchFamily="49" charset="-122"/>
                <a:sym typeface="宋体" pitchFamily="2" charset="-122"/>
              </a:rPr>
              <a:t>距离六安市中心</a:t>
            </a:r>
            <a:r>
              <a:rPr lang="en-US" sz="1600" b="1" i="1">
                <a:latin typeface="黑体" pitchFamily="49" charset="-122"/>
                <a:ea typeface="黑体" pitchFamily="49" charset="-122"/>
                <a:sym typeface="宋体" pitchFamily="2" charset="-122"/>
              </a:rPr>
              <a:t>10</a:t>
            </a:r>
            <a:r>
              <a:rPr lang="zh-CN" altLang="en-US" sz="1600" b="1" i="1">
                <a:latin typeface="黑体" pitchFamily="49" charset="-122"/>
                <a:ea typeface="黑体" pitchFamily="49" charset="-122"/>
                <a:sym typeface="宋体" pitchFamily="2" charset="-122"/>
              </a:rPr>
              <a:t>公里，距离合肥市</a:t>
            </a:r>
            <a:r>
              <a:rPr lang="en-US" sz="1600" b="1" i="1">
                <a:latin typeface="黑体" pitchFamily="49" charset="-122"/>
                <a:ea typeface="黑体" pitchFamily="49" charset="-122"/>
                <a:sym typeface="宋体" pitchFamily="2" charset="-122"/>
              </a:rPr>
              <a:t>60</a:t>
            </a:r>
            <a:r>
              <a:rPr lang="zh-CN" altLang="en-US" sz="1600" b="1" i="1">
                <a:latin typeface="黑体" pitchFamily="49" charset="-122"/>
                <a:ea typeface="黑体" pitchFamily="49" charset="-122"/>
                <a:sym typeface="宋体" pitchFamily="2" charset="-122"/>
              </a:rPr>
              <a:t>公里，周边与六安市经济开发区、东桥镇、先生店、二十铺村、肥西县金桥乡接壤，交通便利，地理位置优越。</a:t>
            </a:r>
            <a:r>
              <a:rPr lang="zh-CN" altLang="en-US" sz="1600" b="1" i="1">
                <a:solidFill>
                  <a:srgbClr val="333333"/>
                </a:solidFill>
                <a:latin typeface="黑体" pitchFamily="49" charset="-122"/>
                <a:ea typeface="黑体" pitchFamily="49" charset="-122"/>
                <a:sym typeface="宋体" pitchFamily="2" charset="-122"/>
              </a:rPr>
              <a:t>总共占地面积为</a:t>
            </a:r>
            <a:r>
              <a:rPr lang="en-US" sz="1600" b="1" i="1">
                <a:solidFill>
                  <a:srgbClr val="333333"/>
                </a:solidFill>
                <a:latin typeface="黑体" pitchFamily="49" charset="-122"/>
                <a:ea typeface="黑体" pitchFamily="49" charset="-122"/>
                <a:sym typeface="宋体" pitchFamily="2" charset="-122"/>
              </a:rPr>
              <a:t>8035</a:t>
            </a:r>
            <a:r>
              <a:rPr lang="zh-CN" altLang="en-US" sz="1600" b="1" i="1">
                <a:solidFill>
                  <a:srgbClr val="333333"/>
                </a:solidFill>
                <a:latin typeface="黑体" pitchFamily="49" charset="-122"/>
                <a:ea typeface="黑体" pitchFamily="49" charset="-122"/>
                <a:sym typeface="宋体" pitchFamily="2" charset="-122"/>
              </a:rPr>
              <a:t>平方米，是上海大众斯柯达以及安徽汽贸在六安地区建立的唯一一家最高标准、最新版本的上海大众斯柯达</a:t>
            </a:r>
            <a:r>
              <a:rPr lang="zh-CN" altLang="en-US" sz="1600" b="1" i="1">
                <a:latin typeface="黑体" pitchFamily="49" charset="-122"/>
                <a:ea typeface="黑体" pitchFamily="49" charset="-122"/>
                <a:sym typeface="宋体" pitchFamily="2" charset="-122"/>
              </a:rPr>
              <a:t>授权经销商</a:t>
            </a:r>
            <a:r>
              <a:rPr lang="zh-CN" altLang="en-US" sz="1600" b="1" i="1">
                <a:solidFill>
                  <a:srgbClr val="333333"/>
                </a:solidFill>
                <a:latin typeface="黑体" pitchFamily="49" charset="-122"/>
                <a:ea typeface="黑体" pitchFamily="49" charset="-122"/>
                <a:sym typeface="宋体" pitchFamily="2" charset="-122"/>
              </a:rPr>
              <a:t>店。及整车销售、售后服务、配件供应、信息反馈四位一体的专业</a:t>
            </a:r>
            <a:r>
              <a:rPr lang="en-US" sz="1600" b="1" i="1">
                <a:solidFill>
                  <a:srgbClr val="333333"/>
                </a:solidFill>
                <a:latin typeface="黑体" pitchFamily="49" charset="-122"/>
                <a:ea typeface="黑体" pitchFamily="49" charset="-122"/>
                <a:sym typeface="宋体" pitchFamily="2" charset="-122"/>
              </a:rPr>
              <a:t>4S</a:t>
            </a:r>
            <a:r>
              <a:rPr lang="zh-CN" altLang="en-US" sz="1600" b="1" i="1">
                <a:solidFill>
                  <a:srgbClr val="333333"/>
                </a:solidFill>
                <a:latin typeface="黑体" pitchFamily="49" charset="-122"/>
                <a:ea typeface="黑体" pitchFamily="49" charset="-122"/>
                <a:sym typeface="宋体" pitchFamily="2" charset="-122"/>
              </a:rPr>
              <a:t>店。同时也是</a:t>
            </a:r>
            <a:r>
              <a:rPr lang="en-US" sz="1600" b="1" i="1">
                <a:solidFill>
                  <a:srgbClr val="333333"/>
                </a:solidFill>
                <a:latin typeface="黑体" pitchFamily="49" charset="-122"/>
                <a:ea typeface="黑体" pitchFamily="49" charset="-122"/>
                <a:sym typeface="宋体" pitchFamily="2" charset="-122"/>
              </a:rPr>
              <a:t>2014</a:t>
            </a:r>
            <a:r>
              <a:rPr lang="zh-CN" altLang="en-US" sz="1600" b="1" i="1">
                <a:solidFill>
                  <a:srgbClr val="333333"/>
                </a:solidFill>
                <a:latin typeface="黑体" pitchFamily="49" charset="-122"/>
                <a:ea typeface="黑体" pitchFamily="49" charset="-122"/>
                <a:sym typeface="宋体" pitchFamily="2" charset="-122"/>
              </a:rPr>
              <a:t>年最新版本的店面，注重五星级服务</a:t>
            </a:r>
            <a:r>
              <a:rPr lang="zh-CN" altLang="en-US" sz="1600" b="1" i="1">
                <a:latin typeface="黑体" pitchFamily="49" charset="-122"/>
                <a:ea typeface="黑体" pitchFamily="49" charset="-122"/>
                <a:sym typeface="宋体" pitchFamily="2" charset="-122"/>
                <a:hlinkClick r:id="rId2"/>
              </a:rPr>
              <a:t>理念</a:t>
            </a:r>
            <a:r>
              <a:rPr lang="zh-CN" altLang="en-US" sz="1600" b="1" i="1">
                <a:solidFill>
                  <a:srgbClr val="333333"/>
                </a:solidFill>
                <a:latin typeface="黑体" pitchFamily="49" charset="-122"/>
                <a:ea typeface="黑体" pitchFamily="49" charset="-122"/>
                <a:sym typeface="宋体" pitchFamily="2" charset="-122"/>
              </a:rPr>
              <a:t>，为客户营造出</a:t>
            </a:r>
            <a:r>
              <a:rPr lang="zh-CN" altLang="en-US" sz="1600" b="1" i="1">
                <a:solidFill>
                  <a:srgbClr val="333333"/>
                </a:solidFill>
                <a:ea typeface="黑体" pitchFamily="49" charset="-122"/>
                <a:sym typeface="宋体" pitchFamily="2" charset="-122"/>
              </a:rPr>
              <a:t>“</a:t>
            </a:r>
            <a:r>
              <a:rPr lang="zh-CN" altLang="en-US" sz="1600" b="1" i="1">
                <a:solidFill>
                  <a:srgbClr val="333333"/>
                </a:solidFill>
                <a:latin typeface="黑体" pitchFamily="49" charset="-122"/>
                <a:ea typeface="黑体" pitchFamily="49" charset="-122"/>
                <a:sym typeface="宋体" pitchFamily="2" charset="-122"/>
              </a:rPr>
              <a:t>家的温暖</a:t>
            </a:r>
            <a:r>
              <a:rPr lang="zh-CN" altLang="en-US" sz="1600" b="1" i="1">
                <a:solidFill>
                  <a:srgbClr val="333333"/>
                </a:solidFill>
                <a:ea typeface="黑体" pitchFamily="49" charset="-122"/>
                <a:sym typeface="宋体" pitchFamily="2" charset="-122"/>
              </a:rPr>
              <a:t>”</a:t>
            </a:r>
            <a:r>
              <a:rPr lang="zh-CN" altLang="en-US" sz="1600" b="1" i="1">
                <a:solidFill>
                  <a:srgbClr val="333333"/>
                </a:solidFill>
                <a:latin typeface="黑体" pitchFamily="49" charset="-122"/>
                <a:ea typeface="黑体" pitchFamily="49" charset="-122"/>
                <a:sym typeface="宋体" pitchFamily="2" charset="-122"/>
              </a:rPr>
              <a:t>与</a:t>
            </a:r>
            <a:r>
              <a:rPr lang="zh-CN" altLang="en-US" sz="1600" b="1" i="1">
                <a:solidFill>
                  <a:srgbClr val="333333"/>
                </a:solidFill>
                <a:ea typeface="黑体" pitchFamily="49" charset="-122"/>
                <a:sym typeface="宋体" pitchFamily="2" charset="-122"/>
              </a:rPr>
              <a:t>“</a:t>
            </a:r>
            <a:r>
              <a:rPr lang="zh-CN" altLang="en-US" sz="1600" b="1" i="1">
                <a:solidFill>
                  <a:srgbClr val="333333"/>
                </a:solidFill>
                <a:latin typeface="黑体" pitchFamily="49" charset="-122"/>
                <a:ea typeface="黑体" pitchFamily="49" charset="-122"/>
                <a:sym typeface="宋体" pitchFamily="2" charset="-122"/>
              </a:rPr>
              <a:t>高品质的服务</a:t>
            </a:r>
            <a:r>
              <a:rPr lang="zh-CN" altLang="en-US" sz="1600" b="1" i="1">
                <a:solidFill>
                  <a:srgbClr val="333333"/>
                </a:solidFill>
                <a:ea typeface="黑体" pitchFamily="49" charset="-122"/>
                <a:sym typeface="宋体" pitchFamily="2" charset="-122"/>
              </a:rPr>
              <a:t>”</a:t>
            </a:r>
            <a:r>
              <a:rPr lang="zh-CN" altLang="en-US" sz="1600" b="1" i="1">
                <a:solidFill>
                  <a:srgbClr val="333333"/>
                </a:solidFill>
                <a:latin typeface="黑体" pitchFamily="49" charset="-122"/>
                <a:ea typeface="黑体" pitchFamily="49" charset="-122"/>
                <a:sym typeface="宋体" pitchFamily="2" charset="-122"/>
              </a:rPr>
              <a:t>。展厅共计大型</a:t>
            </a:r>
            <a:r>
              <a:rPr lang="en-US" sz="1600" b="1" i="1">
                <a:solidFill>
                  <a:srgbClr val="333333"/>
                </a:solidFill>
                <a:latin typeface="黑体" pitchFamily="49" charset="-122"/>
                <a:ea typeface="黑体" pitchFamily="49" charset="-122"/>
                <a:sym typeface="宋体" pitchFamily="2" charset="-122"/>
              </a:rPr>
              <a:t>VIP</a:t>
            </a:r>
            <a:r>
              <a:rPr lang="zh-CN" altLang="en-US" sz="1600" b="1" i="1">
                <a:solidFill>
                  <a:srgbClr val="333333"/>
                </a:solidFill>
                <a:latin typeface="黑体" pitchFamily="49" charset="-122"/>
                <a:ea typeface="黑体" pitchFamily="49" charset="-122"/>
                <a:sym typeface="宋体" pitchFamily="2" charset="-122"/>
              </a:rPr>
              <a:t>休息区，影音娱乐室、娱乐网吧、大型儿童活动区和五星级服务项目等可供顾客在选车、维修保养的等候时间内享受。</a:t>
            </a:r>
            <a:endParaRPr lang="zh-CN" altLang="en-US" sz="1600" b="1" i="1">
              <a:sym typeface="宋体" pitchFamily="2" charset="-122"/>
            </a:endParaRPr>
          </a:p>
          <a:p>
            <a:pPr indent="228600" eaLnBrk="0" hangingPunct="0">
              <a:defRPr/>
            </a:pPr>
            <a:r>
              <a:rPr lang="zh-CN" altLang="en-US" sz="1600" b="1" i="1">
                <a:solidFill>
                  <a:srgbClr val="333333"/>
                </a:solidFill>
                <a:latin typeface="黑体" pitchFamily="49" charset="-122"/>
                <a:ea typeface="黑体" pitchFamily="49" charset="-122"/>
                <a:sym typeface="宋体" pitchFamily="2" charset="-122"/>
              </a:rPr>
              <a:t>展厅内环境清新、舒服，并配有个性化展厅可以满足顾客在选车、购车时能够放松心情。展厅浪漫的气氛、柔和的音乐、热情的接待、干净的展车、精美的礼品必将使得上海大众斯柯达品牌在六安市场更上一个台阶，也将为</a:t>
            </a:r>
            <a:r>
              <a:rPr lang="zh-CN" altLang="en-US" sz="1600" b="1" i="1">
                <a:latin typeface="黑体" pitchFamily="49" charset="-122"/>
                <a:ea typeface="黑体" pitchFamily="49" charset="-122"/>
                <a:sym typeface="宋体" pitchFamily="2" charset="-122"/>
                <a:hlinkClick r:id="rId3"/>
              </a:rPr>
              <a:t>六安汽车</a:t>
            </a:r>
            <a:r>
              <a:rPr lang="zh-CN" altLang="en-US" sz="1600" b="1" i="1">
                <a:solidFill>
                  <a:srgbClr val="333333"/>
                </a:solidFill>
                <a:latin typeface="黑体" pitchFamily="49" charset="-122"/>
                <a:ea typeface="黑体" pitchFamily="49" charset="-122"/>
                <a:sym typeface="宋体" pitchFamily="2" charset="-122"/>
              </a:rPr>
              <a:t>行业注入新的血液，增添一抹新的光彩。</a:t>
            </a:r>
            <a:endParaRPr lang="zh-CN" altLang="en-US" sz="1600" b="1" i="1">
              <a:sym typeface="宋体" pitchFamily="2" charset="-122"/>
            </a:endParaRPr>
          </a:p>
          <a:p>
            <a:pPr indent="228600" eaLnBrk="0" hangingPunct="0">
              <a:defRPr/>
            </a:pPr>
            <a:r>
              <a:rPr lang="zh-CN" altLang="en-US" sz="1600" b="1" i="1">
                <a:solidFill>
                  <a:srgbClr val="333333"/>
                </a:solidFill>
                <a:latin typeface="黑体" pitchFamily="49" charset="-122"/>
                <a:ea typeface="黑体" pitchFamily="49" charset="-122"/>
                <a:sym typeface="宋体" pitchFamily="2" charset="-122"/>
              </a:rPr>
              <a:t>维修硬件设施方面，店内共设有</a:t>
            </a:r>
            <a:r>
              <a:rPr lang="en-US" sz="1600" b="1" i="1">
                <a:solidFill>
                  <a:srgbClr val="333333"/>
                </a:solidFill>
                <a:latin typeface="黑体" pitchFamily="49" charset="-122"/>
                <a:ea typeface="黑体" pitchFamily="49" charset="-122"/>
                <a:sym typeface="宋体" pitchFamily="2" charset="-122"/>
              </a:rPr>
              <a:t>20</a:t>
            </a:r>
            <a:r>
              <a:rPr lang="zh-CN" altLang="en-US" sz="1600" b="1" i="1">
                <a:solidFill>
                  <a:srgbClr val="333333"/>
                </a:solidFill>
                <a:latin typeface="黑体" pitchFamily="49" charset="-122"/>
                <a:ea typeface="黑体" pitchFamily="49" charset="-122"/>
                <a:sym typeface="宋体" pitchFamily="2" charset="-122"/>
              </a:rPr>
              <a:t>多个维修工位，日接车能力可达</a:t>
            </a:r>
            <a:r>
              <a:rPr lang="en-US" sz="1600" b="1" i="1">
                <a:solidFill>
                  <a:srgbClr val="333333"/>
                </a:solidFill>
                <a:latin typeface="黑体" pitchFamily="49" charset="-122"/>
                <a:ea typeface="黑体" pitchFamily="49" charset="-122"/>
                <a:sym typeface="宋体" pitchFamily="2" charset="-122"/>
              </a:rPr>
              <a:t>100</a:t>
            </a:r>
            <a:r>
              <a:rPr lang="zh-CN" altLang="en-US" sz="1600" b="1" i="1">
                <a:solidFill>
                  <a:srgbClr val="333333"/>
                </a:solidFill>
                <a:latin typeface="黑体" pitchFamily="49" charset="-122"/>
                <a:ea typeface="黑体" pitchFamily="49" charset="-122"/>
                <a:sym typeface="宋体" pitchFamily="2" charset="-122"/>
              </a:rPr>
              <a:t>余台次，拥有一流纯进口的双柱举升机、四轮定位仪、车身校正仪、尾气分析仪、电脑监测仪等先进的维修、检测设备以及专业的技术人才，所有员工上岗前全部经厂家培训合格。维修技师全部持有中级以上维修证书，最少三年的汽车修理经验。安徽汽贸上海大众斯柯达六安鑫晟店售后服务部将以专业、贴心的服务，免去日产车主的后顾之忧，使客户修车成为生活中的快乐体验。</a:t>
            </a:r>
            <a:endParaRPr lang="zh-CN" altLang="en-US" sz="1600" b="1" i="1">
              <a:sym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QQ图片20160830150457.jpg"/>
          <p:cNvPicPr>
            <a:picLocks noChangeAspect="1" noChangeArrowheads="1"/>
          </p:cNvPicPr>
          <p:nvPr/>
        </p:nvPicPr>
        <p:blipFill>
          <a:blip r:embed="rId2" cstate="print"/>
          <a:srcRect/>
          <a:stretch>
            <a:fillRect/>
          </a:stretch>
        </p:blipFill>
        <p:spPr bwMode="auto">
          <a:xfrm>
            <a:off x="500034" y="0"/>
            <a:ext cx="8103447" cy="3786190"/>
          </a:xfrm>
          <a:prstGeom prst="rect">
            <a:avLst/>
          </a:prstGeom>
          <a:noFill/>
        </p:spPr>
      </p:pic>
      <p:sp>
        <p:nvSpPr>
          <p:cNvPr id="2" name="标题 1"/>
          <p:cNvSpPr>
            <a:spLocks noGrp="1"/>
          </p:cNvSpPr>
          <p:nvPr>
            <p:ph type="title"/>
          </p:nvPr>
        </p:nvSpPr>
        <p:spPr>
          <a:xfrm>
            <a:off x="571472" y="3786190"/>
            <a:ext cx="8229600" cy="2857520"/>
          </a:xfrm>
        </p:spPr>
        <p:txBody>
          <a:bodyPr>
            <a:normAutofit fontScale="90000"/>
          </a:bodyPr>
          <a:lstStyle/>
          <a:p>
            <a:r>
              <a:rPr lang="en-US" altLang="zh-CN" sz="4000" b="1" dirty="0" smtClean="0"/>
              <a:t/>
            </a:r>
            <a:br>
              <a:rPr lang="en-US" altLang="zh-CN" sz="4000" b="1" dirty="0" smtClean="0"/>
            </a:br>
            <a:r>
              <a:rPr lang="zh-CN" altLang="en-US" sz="4000" b="1" dirty="0" smtClean="0"/>
              <a:t>安徽汽贸六安鑫晟斯柯达专营</a:t>
            </a:r>
            <a:r>
              <a:rPr lang="zh-CN" altLang="en-US" sz="4000" b="1" dirty="0" smtClean="0"/>
              <a:t>店</a:t>
            </a:r>
            <a:r>
              <a:rPr lang="en-US" altLang="zh-CN" sz="4000" b="1" dirty="0" smtClean="0"/>
              <a:t/>
            </a:r>
            <a:br>
              <a:rPr lang="en-US" altLang="zh-CN" sz="4000" b="1" dirty="0" smtClean="0"/>
            </a:br>
            <a:r>
              <a:rPr lang="en-US" altLang="zh-CN" sz="4000" b="1" dirty="0" smtClean="0"/>
              <a:t>    </a:t>
            </a:r>
            <a:r>
              <a:rPr lang="zh-CN" altLang="en-US" sz="2200" b="1" dirty="0" smtClean="0"/>
              <a:t>销</a:t>
            </a:r>
            <a:r>
              <a:rPr lang="zh-CN" altLang="en-US" sz="2200" b="1" dirty="0" smtClean="0"/>
              <a:t>售顾问   </a:t>
            </a:r>
            <a:r>
              <a:rPr lang="en-US" altLang="zh-CN" sz="2200" b="1" dirty="0" smtClean="0"/>
              <a:t>5</a:t>
            </a:r>
            <a:r>
              <a:rPr lang="zh-CN" altLang="en-US" sz="2200" b="1" dirty="0" smtClean="0"/>
              <a:t>名  </a:t>
            </a:r>
            <a:r>
              <a:rPr lang="en-US" altLang="zh-CN" sz="2200" b="1" dirty="0" smtClean="0"/>
              <a:t>3000-9000  </a:t>
            </a:r>
            <a:r>
              <a:rPr lang="zh-CN" altLang="en-US" sz="2200" b="1" dirty="0" smtClean="0"/>
              <a:t>（</a:t>
            </a:r>
            <a:r>
              <a:rPr lang="zh-CN" altLang="en-US" sz="2200" b="1" dirty="0" smtClean="0"/>
              <a:t>提</a:t>
            </a:r>
            <a:r>
              <a:rPr lang="zh-CN" altLang="en-US" sz="2200" b="1" dirty="0" smtClean="0"/>
              <a:t>供午餐、年底奖金、培训学</a:t>
            </a:r>
            <a:r>
              <a:rPr lang="zh-CN" altLang="en-US" sz="2200" b="1" dirty="0" smtClean="0"/>
              <a:t>习、五险</a:t>
            </a:r>
            <a:r>
              <a:rPr lang="en-US" altLang="zh-CN" sz="2200" b="1" dirty="0" smtClean="0"/>
              <a:t>)</a:t>
            </a:r>
            <a:br>
              <a:rPr lang="en-US" altLang="zh-CN" sz="2200" b="1" dirty="0" smtClean="0"/>
            </a:br>
            <a:r>
              <a:rPr lang="en-US" altLang="zh-CN" sz="2200" b="1" dirty="0" smtClean="0"/>
              <a:t>      </a:t>
            </a:r>
            <a:r>
              <a:rPr lang="zh-CN" altLang="en-US" sz="2200" b="1" dirty="0" smtClean="0"/>
              <a:t>网</a:t>
            </a:r>
            <a:r>
              <a:rPr lang="zh-CN" altLang="en-US" sz="2200" b="1" dirty="0" smtClean="0"/>
              <a:t>销专员   </a:t>
            </a:r>
            <a:r>
              <a:rPr lang="en-US" altLang="zh-CN" sz="2200" b="1" dirty="0" smtClean="0"/>
              <a:t>1</a:t>
            </a:r>
            <a:r>
              <a:rPr lang="zh-CN" altLang="en-US" sz="2200" b="1" smtClean="0"/>
              <a:t>名 </a:t>
            </a:r>
            <a:r>
              <a:rPr lang="zh-CN" altLang="en-US" sz="2200" b="1" smtClean="0"/>
              <a:t>  </a:t>
            </a:r>
            <a:r>
              <a:rPr lang="en-US" altLang="zh-CN" sz="2200" b="1" dirty="0" smtClean="0"/>
              <a:t>3000-8000      </a:t>
            </a:r>
            <a:r>
              <a:rPr lang="en-US" altLang="zh-CN" sz="2200" b="1" dirty="0" smtClean="0"/>
              <a:t>(</a:t>
            </a:r>
            <a:r>
              <a:rPr lang="zh-CN" altLang="en-US" sz="2200" b="1" dirty="0" smtClean="0"/>
              <a:t>供</a:t>
            </a:r>
            <a:r>
              <a:rPr lang="zh-CN" altLang="en-US" sz="2200" b="1" dirty="0" smtClean="0"/>
              <a:t>供</a:t>
            </a:r>
            <a:r>
              <a:rPr lang="zh-CN" altLang="en-US" sz="2200" b="1" dirty="0" smtClean="0"/>
              <a:t>午</a:t>
            </a:r>
            <a:r>
              <a:rPr lang="zh-CN" altLang="en-US" sz="2200" b="1" dirty="0" smtClean="0"/>
              <a:t>餐、年底奖金、培训学</a:t>
            </a:r>
            <a:r>
              <a:rPr lang="zh-CN" altLang="en-US" sz="2200" b="1" dirty="0" smtClean="0"/>
              <a:t>习、五险</a:t>
            </a:r>
            <a:r>
              <a:rPr lang="en-US" altLang="zh-CN" sz="2200" b="1" dirty="0" smtClean="0"/>
              <a:t>)</a:t>
            </a:r>
            <a:r>
              <a:rPr lang="en-US" altLang="zh-CN" sz="2200" b="1" dirty="0" smtClean="0"/>
              <a:t/>
            </a:r>
            <a:br>
              <a:rPr lang="en-US" altLang="zh-CN" sz="2200" b="1" dirty="0" smtClean="0"/>
            </a:br>
            <a:r>
              <a:rPr lang="en-US" altLang="zh-CN" sz="2200" b="1" dirty="0" smtClean="0"/>
              <a:t>       </a:t>
            </a:r>
            <a:r>
              <a:rPr lang="zh-CN" altLang="en-US" sz="2200" b="1" dirty="0" smtClean="0"/>
              <a:t>客</a:t>
            </a:r>
            <a:r>
              <a:rPr lang="zh-CN" altLang="en-US" sz="2200" b="1" dirty="0" smtClean="0"/>
              <a:t>户专员  </a:t>
            </a:r>
            <a:r>
              <a:rPr lang="en-US" altLang="zh-CN" sz="2200" b="1" dirty="0" smtClean="0"/>
              <a:t>1</a:t>
            </a:r>
            <a:r>
              <a:rPr lang="zh-CN" altLang="en-US" sz="2200" b="1" dirty="0" smtClean="0"/>
              <a:t>名 </a:t>
            </a:r>
            <a:r>
              <a:rPr lang="zh-CN" altLang="en-US" sz="2200" b="1" dirty="0" smtClean="0"/>
              <a:t> </a:t>
            </a:r>
            <a:r>
              <a:rPr lang="en-US" altLang="zh-CN" sz="2200" b="1" dirty="0" smtClean="0"/>
              <a:t>2500-4000    </a:t>
            </a:r>
            <a:r>
              <a:rPr lang="zh-CN" altLang="en-US" sz="2200" b="1" dirty="0" smtClean="0"/>
              <a:t>（提供午餐、年底奖金、培训学习、五险）</a:t>
            </a:r>
            <a:r>
              <a:rPr lang="en-US" altLang="zh-CN" sz="2200" b="1" dirty="0" smtClean="0"/>
              <a:t/>
            </a:r>
            <a:br>
              <a:rPr lang="en-US" altLang="zh-CN" sz="2200" b="1" dirty="0" smtClean="0"/>
            </a:br>
            <a:r>
              <a:rPr lang="en-US" altLang="zh-CN" sz="4000" b="1" dirty="0" smtClean="0"/>
              <a:t> </a:t>
            </a:r>
            <a:r>
              <a:rPr lang="zh-CN" altLang="en-US" sz="4000" b="1" dirty="0" smtClean="0"/>
              <a:t>联系人：惠经理  </a:t>
            </a:r>
            <a:r>
              <a:rPr lang="en-US" altLang="zh-CN" sz="4000" b="1" dirty="0" smtClean="0"/>
              <a:t>18656481402</a:t>
            </a:r>
            <a:endParaRPr lang="zh-CN" altLang="en-US" sz="4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8686800" cy="1143000"/>
          </a:xfrm>
        </p:spPr>
        <p:txBody>
          <a:bodyPr/>
          <a:lstStyle/>
          <a:p>
            <a:pPr algn="l"/>
            <a:r>
              <a:rPr lang="zh-CN" altLang="en-US" b="1" dirty="0" smtClean="0"/>
              <a:t>     六安鑫晟斯柯达专营店</a:t>
            </a:r>
            <a:endParaRPr lang="zh-CN" altLang="en-US" b="1" dirty="0"/>
          </a:p>
        </p:txBody>
      </p:sp>
      <p:pic>
        <p:nvPicPr>
          <p:cNvPr id="1026" name="Picture 2" descr="C:\Users\Administrator\Desktop\u=3337559782,1432795939&amp;fm=21&amp;gp=0.jpg"/>
          <p:cNvPicPr>
            <a:picLocks noGrp="1" noChangeAspect="1" noChangeArrowheads="1"/>
          </p:cNvPicPr>
          <p:nvPr>
            <p:ph idx="1"/>
          </p:nvPr>
        </p:nvPicPr>
        <p:blipFill>
          <a:blip r:embed="rId2" cstate="print"/>
          <a:srcRect/>
          <a:stretch>
            <a:fillRect/>
          </a:stretch>
        </p:blipFill>
        <p:spPr bwMode="auto">
          <a:xfrm>
            <a:off x="0" y="4762500"/>
            <a:ext cx="3190875" cy="2095500"/>
          </a:xfrm>
          <a:prstGeom prst="rect">
            <a:avLst/>
          </a:prstGeom>
          <a:noFill/>
        </p:spPr>
      </p:pic>
      <p:sp>
        <p:nvSpPr>
          <p:cNvPr id="5" name="矩形 4"/>
          <p:cNvSpPr/>
          <p:nvPr/>
        </p:nvSpPr>
        <p:spPr>
          <a:xfrm>
            <a:off x="0" y="1142984"/>
            <a:ext cx="9144000" cy="3714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b="1" dirty="0" smtClean="0">
                <a:solidFill>
                  <a:schemeClr val="tx1"/>
                </a:solidFill>
              </a:rPr>
              <a:t>销售顾问： 　</a:t>
            </a:r>
            <a:endParaRPr lang="en-US" altLang="zh-CN" sz="1500" b="1" dirty="0" smtClean="0">
              <a:solidFill>
                <a:schemeClr val="tx1"/>
              </a:solidFill>
            </a:endParaRPr>
          </a:p>
          <a:p>
            <a:r>
              <a:rPr lang="en-US" altLang="zh-CN" sz="1500" b="1" dirty="0" smtClean="0">
                <a:solidFill>
                  <a:schemeClr val="tx1"/>
                </a:solidFill>
              </a:rPr>
              <a:t>         1</a:t>
            </a:r>
            <a:r>
              <a:rPr lang="zh-CN" altLang="en-US" sz="1500" b="1" dirty="0" smtClean="0">
                <a:solidFill>
                  <a:schemeClr val="tx1"/>
                </a:solidFill>
              </a:rPr>
              <a:t>、 寻找潜在顾客及顾客拜访。　</a:t>
            </a:r>
            <a:endParaRPr lang="en-US" altLang="zh-CN" sz="1500" b="1" dirty="0" smtClean="0">
              <a:solidFill>
                <a:schemeClr val="tx1"/>
              </a:solidFill>
            </a:endParaRPr>
          </a:p>
          <a:p>
            <a:r>
              <a:rPr lang="en-US" altLang="zh-CN" sz="1500" b="1" dirty="0" smtClean="0">
                <a:solidFill>
                  <a:schemeClr val="tx1"/>
                </a:solidFill>
              </a:rPr>
              <a:t>         2</a:t>
            </a:r>
            <a:r>
              <a:rPr lang="zh-CN" altLang="en-US" sz="1500" b="1" dirty="0" smtClean="0">
                <a:solidFill>
                  <a:schemeClr val="tx1"/>
                </a:solidFill>
              </a:rPr>
              <a:t>、 接待展厅内顾客、并进行车辆介绍或与顾客试车。</a:t>
            </a:r>
            <a:endParaRPr lang="en-US" altLang="zh-CN" sz="1500" b="1" dirty="0" smtClean="0">
              <a:solidFill>
                <a:schemeClr val="tx1"/>
              </a:solidFill>
            </a:endParaRPr>
          </a:p>
          <a:p>
            <a:r>
              <a:rPr lang="en-US" altLang="zh-CN" sz="1500" b="1" dirty="0" smtClean="0">
                <a:solidFill>
                  <a:schemeClr val="tx1"/>
                </a:solidFill>
              </a:rPr>
              <a:t>     </a:t>
            </a:r>
            <a:r>
              <a:rPr lang="zh-CN" altLang="en-US" sz="1500" b="1" dirty="0" smtClean="0">
                <a:solidFill>
                  <a:schemeClr val="tx1"/>
                </a:solidFill>
              </a:rPr>
              <a:t>　</a:t>
            </a:r>
            <a:r>
              <a:rPr lang="en-US" altLang="zh-CN" sz="1500" b="1" dirty="0" smtClean="0">
                <a:solidFill>
                  <a:schemeClr val="tx1"/>
                </a:solidFill>
              </a:rPr>
              <a:t>3</a:t>
            </a:r>
            <a:r>
              <a:rPr lang="zh-CN" altLang="en-US" sz="1500" b="1" dirty="0" smtClean="0">
                <a:solidFill>
                  <a:schemeClr val="tx1"/>
                </a:solidFill>
              </a:rPr>
              <a:t>、 与顾客商定合同，向顾客收取上牌所需证件交付上牌员办理上牌。</a:t>
            </a:r>
          </a:p>
          <a:p>
            <a:r>
              <a:rPr lang="zh-CN" altLang="en-US" sz="1500" b="1" dirty="0" smtClean="0">
                <a:solidFill>
                  <a:schemeClr val="tx1"/>
                </a:solidFill>
              </a:rPr>
              <a:t>　　</a:t>
            </a:r>
            <a:r>
              <a:rPr lang="en-US" altLang="zh-CN" sz="1500" b="1" dirty="0" smtClean="0">
                <a:solidFill>
                  <a:schemeClr val="tx1"/>
                </a:solidFill>
              </a:rPr>
              <a:t>4</a:t>
            </a:r>
            <a:r>
              <a:rPr lang="zh-CN" altLang="en-US" sz="1500" b="1" dirty="0" smtClean="0">
                <a:solidFill>
                  <a:schemeClr val="tx1"/>
                </a:solidFill>
              </a:rPr>
              <a:t>、 注意礼仪、礼节，随时关注展厅的环境，保持清洁、清新、整洁而美观的工作环境。</a:t>
            </a:r>
          </a:p>
          <a:p>
            <a:r>
              <a:rPr lang="zh-CN" altLang="en-US" sz="1500" b="1" dirty="0" smtClean="0">
                <a:solidFill>
                  <a:schemeClr val="tx1"/>
                </a:solidFill>
              </a:rPr>
              <a:t>　　</a:t>
            </a:r>
            <a:r>
              <a:rPr lang="en-US" altLang="zh-CN" sz="1500" b="1" dirty="0" smtClean="0">
                <a:solidFill>
                  <a:schemeClr val="tx1"/>
                </a:solidFill>
              </a:rPr>
              <a:t>5</a:t>
            </a:r>
            <a:r>
              <a:rPr lang="zh-CN" altLang="en-US" sz="1500" b="1" dirty="0" smtClean="0">
                <a:solidFill>
                  <a:schemeClr val="tx1"/>
                </a:solidFill>
              </a:rPr>
              <a:t>、 负责展厅内展车的布置，要求展车：整洁、无手印、粘贴好标志牌。</a:t>
            </a:r>
          </a:p>
          <a:p>
            <a:r>
              <a:rPr lang="zh-CN" altLang="en-US" sz="1500" b="1" dirty="0" smtClean="0">
                <a:solidFill>
                  <a:schemeClr val="tx1"/>
                </a:solidFill>
              </a:rPr>
              <a:t>　　</a:t>
            </a:r>
            <a:r>
              <a:rPr lang="en-US" altLang="zh-CN" sz="1500" b="1" dirty="0" smtClean="0">
                <a:solidFill>
                  <a:schemeClr val="tx1"/>
                </a:solidFill>
              </a:rPr>
              <a:t>6</a:t>
            </a:r>
            <a:r>
              <a:rPr lang="zh-CN" altLang="en-US" sz="1500" b="1" dirty="0" smtClean="0">
                <a:solidFill>
                  <a:schemeClr val="tx1"/>
                </a:solidFill>
              </a:rPr>
              <a:t>、 负责精品柜的整洁摆放，价目表清晰，品种分类摆放。</a:t>
            </a:r>
          </a:p>
          <a:p>
            <a:r>
              <a:rPr lang="zh-CN" altLang="en-US" sz="1500" b="1" dirty="0" smtClean="0">
                <a:solidFill>
                  <a:schemeClr val="tx1"/>
                </a:solidFill>
              </a:rPr>
              <a:t>　　</a:t>
            </a:r>
            <a:r>
              <a:rPr lang="en-US" altLang="zh-CN" sz="1500" b="1" dirty="0" smtClean="0">
                <a:solidFill>
                  <a:schemeClr val="tx1"/>
                </a:solidFill>
              </a:rPr>
              <a:t>7</a:t>
            </a:r>
            <a:r>
              <a:rPr lang="zh-CN" altLang="en-US" sz="1500" b="1" dirty="0" smtClean="0">
                <a:solidFill>
                  <a:schemeClr val="tx1"/>
                </a:solidFill>
              </a:rPr>
              <a:t>、 负责跟踪上牌情况，尽快收齐车款，及时将车辆交给客户。</a:t>
            </a:r>
          </a:p>
          <a:p>
            <a:r>
              <a:rPr lang="zh-CN" altLang="en-US" sz="1500" b="1" dirty="0" smtClean="0">
                <a:solidFill>
                  <a:schemeClr val="tx1"/>
                </a:solidFill>
              </a:rPr>
              <a:t>　　</a:t>
            </a:r>
            <a:r>
              <a:rPr lang="en-US" altLang="zh-CN" sz="1500" b="1" dirty="0" smtClean="0">
                <a:solidFill>
                  <a:schemeClr val="tx1"/>
                </a:solidFill>
              </a:rPr>
              <a:t>8</a:t>
            </a:r>
            <a:r>
              <a:rPr lang="zh-CN" altLang="en-US" sz="1500" b="1" dirty="0" smtClean="0">
                <a:solidFill>
                  <a:schemeClr val="tx1"/>
                </a:solidFill>
              </a:rPr>
              <a:t>、 负责与顾客保持良好的关系，尽量提高顾客满意度。</a:t>
            </a:r>
          </a:p>
          <a:p>
            <a:r>
              <a:rPr lang="zh-CN" altLang="en-US" sz="1500" b="1" dirty="0" smtClean="0">
                <a:solidFill>
                  <a:schemeClr val="tx1"/>
                </a:solidFill>
              </a:rPr>
              <a:t>　　</a:t>
            </a:r>
            <a:r>
              <a:rPr lang="en-US" altLang="zh-CN" sz="1500" b="1" dirty="0" smtClean="0">
                <a:solidFill>
                  <a:schemeClr val="tx1"/>
                </a:solidFill>
              </a:rPr>
              <a:t>9</a:t>
            </a:r>
            <a:r>
              <a:rPr lang="zh-CN" altLang="en-US" sz="1500" b="1" dirty="0" smtClean="0">
                <a:solidFill>
                  <a:schemeClr val="tx1"/>
                </a:solidFill>
              </a:rPr>
              <a:t>、 负责交车时向客户解释保修情况及注意事项。</a:t>
            </a:r>
          </a:p>
          <a:p>
            <a:r>
              <a:rPr lang="zh-CN" altLang="en-US" sz="1500" b="1" dirty="0" smtClean="0">
                <a:solidFill>
                  <a:schemeClr val="tx1"/>
                </a:solidFill>
              </a:rPr>
              <a:t>　　</a:t>
            </a:r>
            <a:r>
              <a:rPr lang="en-US" altLang="zh-CN" sz="1500" b="1" dirty="0" smtClean="0">
                <a:solidFill>
                  <a:schemeClr val="tx1"/>
                </a:solidFill>
              </a:rPr>
              <a:t>10</a:t>
            </a:r>
            <a:r>
              <a:rPr lang="zh-CN" altLang="en-US" sz="1500" b="1" dirty="0" smtClean="0">
                <a:solidFill>
                  <a:schemeClr val="tx1"/>
                </a:solidFill>
              </a:rPr>
              <a:t>、 负责办理收车及新车检验、加油、清洁和摆放车辆。</a:t>
            </a:r>
          </a:p>
          <a:p>
            <a:r>
              <a:rPr lang="zh-CN" altLang="en-US" sz="1500" b="1" dirty="0" smtClean="0">
                <a:solidFill>
                  <a:schemeClr val="tx1"/>
                </a:solidFill>
              </a:rPr>
              <a:t>　　</a:t>
            </a:r>
            <a:r>
              <a:rPr lang="en-US" altLang="zh-CN" sz="1500" b="1" dirty="0" smtClean="0">
                <a:solidFill>
                  <a:schemeClr val="tx1"/>
                </a:solidFill>
              </a:rPr>
              <a:t>11</a:t>
            </a:r>
            <a:r>
              <a:rPr lang="zh-CN" altLang="en-US" sz="1500" b="1" dirty="0" smtClean="0">
                <a:solidFill>
                  <a:schemeClr val="tx1"/>
                </a:solidFill>
              </a:rPr>
              <a:t>、 填写销售员负责的各种报表。</a:t>
            </a:r>
          </a:p>
          <a:p>
            <a:r>
              <a:rPr lang="zh-CN" altLang="en-US" sz="1500" b="1" dirty="0" smtClean="0">
                <a:solidFill>
                  <a:schemeClr val="tx1"/>
                </a:solidFill>
              </a:rPr>
              <a:t>　　</a:t>
            </a:r>
            <a:r>
              <a:rPr lang="en-US" altLang="zh-CN" sz="1500" b="1" dirty="0" smtClean="0">
                <a:solidFill>
                  <a:schemeClr val="tx1"/>
                </a:solidFill>
              </a:rPr>
              <a:t>12</a:t>
            </a:r>
            <a:r>
              <a:rPr lang="zh-CN" altLang="en-US" sz="1500" b="1" dirty="0" smtClean="0">
                <a:solidFill>
                  <a:schemeClr val="tx1"/>
                </a:solidFill>
              </a:rPr>
              <a:t>、 熟悉广本系列车型（参数、性能特点）。</a:t>
            </a:r>
          </a:p>
          <a:p>
            <a:r>
              <a:rPr lang="zh-CN" altLang="en-US" sz="1500" b="1" dirty="0" smtClean="0">
                <a:solidFill>
                  <a:schemeClr val="tx1"/>
                </a:solidFill>
              </a:rPr>
              <a:t>　　</a:t>
            </a:r>
            <a:r>
              <a:rPr lang="en-US" altLang="zh-CN" sz="1500" b="1" dirty="0" smtClean="0">
                <a:solidFill>
                  <a:schemeClr val="tx1"/>
                </a:solidFill>
              </a:rPr>
              <a:t>13</a:t>
            </a:r>
            <a:r>
              <a:rPr lang="zh-CN" altLang="en-US" sz="1500" b="1" dirty="0" smtClean="0">
                <a:solidFill>
                  <a:schemeClr val="tx1"/>
                </a:solidFill>
              </a:rPr>
              <a:t>、 市场信息的反馈、收集和总结，了解市场及竞争对手的情况。</a:t>
            </a:r>
          </a:p>
          <a:p>
            <a:r>
              <a:rPr lang="zh-CN" altLang="en-US" sz="1500" b="1" dirty="0" smtClean="0">
                <a:solidFill>
                  <a:schemeClr val="tx1"/>
                </a:solidFill>
              </a:rPr>
              <a:t>　　</a:t>
            </a:r>
            <a:r>
              <a:rPr lang="en-US" altLang="zh-CN" sz="1500" b="1" dirty="0" smtClean="0">
                <a:solidFill>
                  <a:schemeClr val="tx1"/>
                </a:solidFill>
              </a:rPr>
              <a:t>14</a:t>
            </a:r>
            <a:r>
              <a:rPr lang="zh-CN" altLang="en-US" sz="1500" b="1" dirty="0" smtClean="0">
                <a:solidFill>
                  <a:schemeClr val="tx1"/>
                </a:solidFill>
              </a:rPr>
              <a:t>、 完成上级领导布置的工作。</a:t>
            </a:r>
          </a:p>
          <a:p>
            <a:r>
              <a:rPr lang="zh-CN" altLang="en-US" sz="1500" b="1" dirty="0" smtClean="0">
                <a:solidFill>
                  <a:schemeClr val="tx1"/>
                </a:solidFill>
              </a:rPr>
              <a:t>　　</a:t>
            </a:r>
            <a:r>
              <a:rPr lang="en-US" altLang="zh-CN" sz="1500" b="1" dirty="0" smtClean="0">
                <a:solidFill>
                  <a:schemeClr val="tx1"/>
                </a:solidFill>
              </a:rPr>
              <a:t>15</a:t>
            </a:r>
            <a:r>
              <a:rPr lang="zh-CN" altLang="en-US" sz="1500" b="1" dirty="0" smtClean="0">
                <a:solidFill>
                  <a:schemeClr val="tx1"/>
                </a:solidFill>
              </a:rPr>
              <a:t>、 引导新业务员熟悉各项业务知识。</a:t>
            </a:r>
            <a:endParaRPr lang="zh-CN" altLang="en-US" sz="1500" b="1" dirty="0">
              <a:solidFill>
                <a:schemeClr val="tx1"/>
              </a:solidFill>
            </a:endParaRPr>
          </a:p>
        </p:txBody>
      </p:sp>
      <p:pic>
        <p:nvPicPr>
          <p:cNvPr id="6" name="Picture 2" descr="C:\Users\Administrator\Desktop\u=3337559782,1432795939&amp;fm=21&amp;gp=0.jpg"/>
          <p:cNvPicPr>
            <a:picLocks noChangeAspect="1" noChangeArrowheads="1"/>
          </p:cNvPicPr>
          <p:nvPr/>
        </p:nvPicPr>
        <p:blipFill>
          <a:blip r:embed="rId2" cstate="print"/>
          <a:srcRect/>
          <a:stretch>
            <a:fillRect/>
          </a:stretch>
        </p:blipFill>
        <p:spPr bwMode="auto">
          <a:xfrm>
            <a:off x="6786578" y="0"/>
            <a:ext cx="2357422" cy="15001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8686800" cy="1143000"/>
          </a:xfrm>
        </p:spPr>
        <p:txBody>
          <a:bodyPr/>
          <a:lstStyle/>
          <a:p>
            <a:pPr algn="l"/>
            <a:r>
              <a:rPr lang="zh-CN" altLang="en-US" b="1" dirty="0" smtClean="0"/>
              <a:t>     六安鑫晟斯柯达专营店</a:t>
            </a:r>
            <a:endParaRPr lang="zh-CN" altLang="en-US" b="1" dirty="0"/>
          </a:p>
        </p:txBody>
      </p:sp>
      <p:pic>
        <p:nvPicPr>
          <p:cNvPr id="1026" name="Picture 2" descr="C:\Users\Administrator\Desktop\u=3337559782,1432795939&amp;fm=21&amp;gp=0.jpg"/>
          <p:cNvPicPr>
            <a:picLocks noGrp="1" noChangeAspect="1" noChangeArrowheads="1"/>
          </p:cNvPicPr>
          <p:nvPr>
            <p:ph idx="1"/>
          </p:nvPr>
        </p:nvPicPr>
        <p:blipFill>
          <a:blip r:embed="rId2" cstate="print"/>
          <a:srcRect/>
          <a:stretch>
            <a:fillRect/>
          </a:stretch>
        </p:blipFill>
        <p:spPr bwMode="auto">
          <a:xfrm>
            <a:off x="0" y="4762500"/>
            <a:ext cx="3190875" cy="2095500"/>
          </a:xfrm>
          <a:prstGeom prst="rect">
            <a:avLst/>
          </a:prstGeom>
          <a:noFill/>
        </p:spPr>
      </p:pic>
      <p:sp>
        <p:nvSpPr>
          <p:cNvPr id="5" name="矩形 4"/>
          <p:cNvSpPr/>
          <p:nvPr/>
        </p:nvSpPr>
        <p:spPr>
          <a:xfrm>
            <a:off x="0" y="1142984"/>
            <a:ext cx="9144000" cy="3714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b="1" dirty="0" smtClean="0">
                <a:solidFill>
                  <a:schemeClr val="tx1"/>
                </a:solidFill>
                <a:latin typeface="+mn-ea"/>
              </a:rPr>
              <a:t>网销专员：</a:t>
            </a:r>
            <a:endParaRPr lang="en-US" altLang="zh-CN" sz="1500" b="1" dirty="0" smtClean="0">
              <a:solidFill>
                <a:schemeClr val="tx1"/>
              </a:solidFill>
              <a:latin typeface="+mn-ea"/>
            </a:endParaRPr>
          </a:p>
          <a:p>
            <a:r>
              <a:rPr lang="en-US" altLang="zh-CN" sz="1500" b="1" dirty="0" smtClean="0">
                <a:solidFill>
                  <a:schemeClr val="tx1"/>
                </a:solidFill>
                <a:latin typeface="+mn-ea"/>
              </a:rPr>
              <a:t>1</a:t>
            </a:r>
            <a:r>
              <a:rPr lang="zh-CN" altLang="en-US" sz="1500" b="1" dirty="0" smtClean="0">
                <a:solidFill>
                  <a:schemeClr val="tx1"/>
                </a:solidFill>
                <a:latin typeface="+mn-ea"/>
              </a:rPr>
              <a:t>、负责网站信息的更新及日常管理维护等工作；</a:t>
            </a:r>
            <a:br>
              <a:rPr lang="zh-CN" altLang="en-US" sz="1500" b="1" dirty="0" smtClean="0">
                <a:solidFill>
                  <a:schemeClr val="tx1"/>
                </a:solidFill>
                <a:latin typeface="+mn-ea"/>
              </a:rPr>
            </a:br>
            <a:r>
              <a:rPr lang="en-US" altLang="zh-CN" sz="1500" b="1" dirty="0" smtClean="0">
                <a:solidFill>
                  <a:schemeClr val="tx1"/>
                </a:solidFill>
                <a:latin typeface="+mn-ea"/>
              </a:rPr>
              <a:t>2</a:t>
            </a:r>
            <a:r>
              <a:rPr lang="zh-CN" altLang="en-US" sz="1500" b="1" dirty="0" smtClean="0">
                <a:solidFill>
                  <a:schemeClr val="tx1"/>
                </a:solidFill>
                <a:latin typeface="+mn-ea"/>
              </a:rPr>
              <a:t>、负责跟进有意向的、潜在的目标客户； </a:t>
            </a:r>
            <a:br>
              <a:rPr lang="zh-CN" altLang="en-US" sz="1500" b="1" dirty="0" smtClean="0">
                <a:solidFill>
                  <a:schemeClr val="tx1"/>
                </a:solidFill>
                <a:latin typeface="+mn-ea"/>
              </a:rPr>
            </a:br>
            <a:r>
              <a:rPr lang="en-US" altLang="zh-CN" sz="1500" b="1" dirty="0" smtClean="0">
                <a:solidFill>
                  <a:schemeClr val="tx1"/>
                </a:solidFill>
                <a:latin typeface="+mn-ea"/>
              </a:rPr>
              <a:t>3</a:t>
            </a:r>
            <a:r>
              <a:rPr lang="zh-CN" altLang="en-US" sz="1500" b="1" dirty="0" smtClean="0">
                <a:solidFill>
                  <a:schemeClr val="tx1"/>
                </a:solidFill>
                <a:latin typeface="+mn-ea"/>
              </a:rPr>
              <a:t>、服从主管的安排的其他事项。 </a:t>
            </a:r>
            <a:br>
              <a:rPr lang="zh-CN" altLang="en-US" sz="1500" b="1" dirty="0" smtClean="0">
                <a:solidFill>
                  <a:schemeClr val="tx1"/>
                </a:solidFill>
                <a:latin typeface="+mn-ea"/>
              </a:rPr>
            </a:br>
            <a:r>
              <a:rPr lang="zh-CN" altLang="en-US" sz="1500" b="1" dirty="0" smtClean="0">
                <a:solidFill>
                  <a:schemeClr val="tx1"/>
                </a:solidFill>
                <a:latin typeface="+mn-ea"/>
              </a:rPr>
              <a:t>网销专员任职要求：</a:t>
            </a:r>
            <a:br>
              <a:rPr lang="zh-CN" altLang="en-US" sz="1500" b="1" dirty="0" smtClean="0">
                <a:solidFill>
                  <a:schemeClr val="tx1"/>
                </a:solidFill>
                <a:latin typeface="+mn-ea"/>
              </a:rPr>
            </a:br>
            <a:r>
              <a:rPr lang="en-US" altLang="zh-CN" sz="1500" b="1" dirty="0" smtClean="0">
                <a:solidFill>
                  <a:schemeClr val="tx1"/>
                </a:solidFill>
                <a:latin typeface="+mn-ea"/>
              </a:rPr>
              <a:t>1</a:t>
            </a:r>
            <a:r>
              <a:rPr lang="zh-CN" altLang="en-US" sz="1500" b="1" dirty="0" smtClean="0">
                <a:solidFill>
                  <a:schemeClr val="tx1"/>
                </a:solidFill>
                <a:latin typeface="+mn-ea"/>
              </a:rPr>
              <a:t>、性格活泼开朗，有一定的应变能力；</a:t>
            </a:r>
            <a:br>
              <a:rPr lang="zh-CN" altLang="en-US" sz="1500" b="1" dirty="0" smtClean="0">
                <a:solidFill>
                  <a:schemeClr val="tx1"/>
                </a:solidFill>
                <a:latin typeface="+mn-ea"/>
              </a:rPr>
            </a:br>
            <a:r>
              <a:rPr lang="en-US" altLang="zh-CN" sz="1500" b="1" dirty="0" smtClean="0">
                <a:solidFill>
                  <a:schemeClr val="tx1"/>
                </a:solidFill>
                <a:latin typeface="+mn-ea"/>
              </a:rPr>
              <a:t>2</a:t>
            </a:r>
            <a:r>
              <a:rPr lang="zh-CN" altLang="en-US" sz="1500" b="1" dirty="0" smtClean="0">
                <a:solidFill>
                  <a:schemeClr val="tx1"/>
                </a:solidFill>
                <a:latin typeface="+mn-ea"/>
              </a:rPr>
              <a:t>、有亲和力，并具有良好的职业素养、沟通能力和服务意识，表达能力强；</a:t>
            </a:r>
            <a:endParaRPr lang="en-US" altLang="zh-CN" sz="1500" b="1" dirty="0" smtClean="0">
              <a:solidFill>
                <a:schemeClr val="tx1"/>
              </a:solidFill>
              <a:latin typeface="+mn-ea"/>
            </a:endParaRPr>
          </a:p>
          <a:p>
            <a:r>
              <a:rPr lang="en-US" altLang="zh-CN" sz="1500" b="1" dirty="0" smtClean="0">
                <a:solidFill>
                  <a:schemeClr val="tx1"/>
                </a:solidFill>
                <a:latin typeface="+mn-ea"/>
              </a:rPr>
              <a:t>3</a:t>
            </a:r>
            <a:r>
              <a:rPr lang="zh-CN" altLang="en-US" sz="1500" b="1" dirty="0" smtClean="0">
                <a:solidFill>
                  <a:schemeClr val="tx1"/>
                </a:solidFill>
                <a:latin typeface="+mn-ea"/>
              </a:rPr>
              <a:t>、有汽车销售经验和电话销售经验优先考虑。</a:t>
            </a:r>
            <a:endParaRPr lang="en-US" altLang="zh-CN" sz="1500" b="1" dirty="0" smtClean="0">
              <a:solidFill>
                <a:schemeClr val="tx1"/>
              </a:solidFill>
              <a:latin typeface="+mn-ea"/>
            </a:endParaRPr>
          </a:p>
          <a:p>
            <a:r>
              <a:rPr lang="zh-CN" altLang="en-US" sz="1500" b="1" dirty="0" smtClean="0">
                <a:solidFill>
                  <a:schemeClr val="tx1"/>
                </a:solidFill>
                <a:latin typeface="+mn-ea"/>
              </a:rPr>
              <a:t>客服专员：</a:t>
            </a:r>
            <a:endParaRPr lang="en-US" altLang="zh-CN" sz="1500" b="1" dirty="0" smtClean="0">
              <a:solidFill>
                <a:schemeClr val="tx1"/>
              </a:solidFill>
              <a:latin typeface="+mn-ea"/>
            </a:endParaRPr>
          </a:p>
          <a:p>
            <a:r>
              <a:rPr lang="en-US" altLang="zh-CN" sz="1500" b="1" dirty="0" smtClean="0">
                <a:solidFill>
                  <a:schemeClr val="tx1"/>
                </a:solidFill>
                <a:latin typeface="+mn-ea"/>
              </a:rPr>
              <a:t>1</a:t>
            </a:r>
            <a:r>
              <a:rPr lang="zh-CN" altLang="en-US" sz="1500" b="1" dirty="0" smtClean="0">
                <a:solidFill>
                  <a:schemeClr val="tx1"/>
                </a:solidFill>
                <a:latin typeface="+mn-ea"/>
              </a:rPr>
              <a:t>、</a:t>
            </a:r>
            <a:r>
              <a:rPr lang="zh-CN" altLang="en-US" sz="1500" b="1" dirty="0" smtClean="0">
                <a:solidFill>
                  <a:schemeClr val="tx1"/>
                </a:solidFill>
              </a:rPr>
              <a:t>接受客户的咨询，记录客户咨询、投诉的内容，按照流程给予客户反馈。</a:t>
            </a:r>
            <a:br>
              <a:rPr lang="zh-CN" altLang="en-US" sz="1500" b="1" dirty="0" smtClean="0">
                <a:solidFill>
                  <a:schemeClr val="tx1"/>
                </a:solidFill>
              </a:rPr>
            </a:br>
            <a:r>
              <a:rPr lang="en-US" altLang="zh-CN" sz="1500" b="1" dirty="0" smtClean="0">
                <a:solidFill>
                  <a:schemeClr val="tx1"/>
                </a:solidFill>
              </a:rPr>
              <a:t>2</a:t>
            </a:r>
            <a:r>
              <a:rPr lang="zh-CN" altLang="en-US" sz="1500" b="1" dirty="0" smtClean="0">
                <a:solidFill>
                  <a:schemeClr val="tx1"/>
                </a:solidFill>
              </a:rPr>
              <a:t>、整理客户资料，客服专员每日认真提取客户信息档案，以便关注这些客户的动态。</a:t>
            </a:r>
            <a:br>
              <a:rPr lang="zh-CN" altLang="en-US" sz="1500" b="1" dirty="0" smtClean="0">
                <a:solidFill>
                  <a:schemeClr val="tx1"/>
                </a:solidFill>
              </a:rPr>
            </a:br>
            <a:r>
              <a:rPr lang="en-US" altLang="zh-CN" sz="1500" b="1" dirty="0" smtClean="0">
                <a:solidFill>
                  <a:schemeClr val="tx1"/>
                </a:solidFill>
              </a:rPr>
              <a:t>3</a:t>
            </a:r>
            <a:r>
              <a:rPr lang="zh-CN" altLang="en-US" sz="1500" b="1" dirty="0" smtClean="0">
                <a:solidFill>
                  <a:schemeClr val="tx1"/>
                </a:solidFill>
              </a:rPr>
              <a:t>、记录汇总咨询的内容，及时分析并反馈给客户主管。</a:t>
            </a:r>
            <a:br>
              <a:rPr lang="zh-CN" altLang="en-US" sz="1500" b="1" dirty="0" smtClean="0">
                <a:solidFill>
                  <a:schemeClr val="tx1"/>
                </a:solidFill>
              </a:rPr>
            </a:br>
            <a:r>
              <a:rPr lang="en-US" altLang="zh-CN" sz="1500" b="1" dirty="0" smtClean="0">
                <a:solidFill>
                  <a:schemeClr val="tx1"/>
                </a:solidFill>
              </a:rPr>
              <a:t>4</a:t>
            </a:r>
            <a:r>
              <a:rPr lang="zh-CN" altLang="en-US" sz="1500" b="1" dirty="0" smtClean="0">
                <a:solidFill>
                  <a:schemeClr val="tx1"/>
                </a:solidFill>
              </a:rPr>
              <a:t>、</a:t>
            </a:r>
            <a:r>
              <a:rPr lang="en-US" altLang="zh-CN" sz="1500" b="1" dirty="0" smtClean="0">
                <a:solidFill>
                  <a:schemeClr val="tx1"/>
                </a:solidFill>
              </a:rPr>
              <a:t> </a:t>
            </a:r>
            <a:r>
              <a:rPr lang="zh-CN" altLang="en-US" sz="1500" b="1" dirty="0" smtClean="0">
                <a:solidFill>
                  <a:schemeClr val="tx1"/>
                </a:solidFill>
              </a:rPr>
              <a:t>对客户进行不定期的回访，通过回访不但了解不同客户的需求、市场咨询，还可以发现自身工作中的不足，及时补救和调整，满足客户需求，提高客户满意度。</a:t>
            </a:r>
            <a:br>
              <a:rPr lang="zh-CN" altLang="en-US" sz="1500" b="1" dirty="0" smtClean="0">
                <a:solidFill>
                  <a:schemeClr val="tx1"/>
                </a:solidFill>
              </a:rPr>
            </a:br>
            <a:r>
              <a:rPr lang="en-US" altLang="zh-CN" sz="1500" b="1" dirty="0" smtClean="0">
                <a:solidFill>
                  <a:schemeClr val="tx1"/>
                </a:solidFill>
              </a:rPr>
              <a:t>5</a:t>
            </a:r>
            <a:r>
              <a:rPr lang="zh-CN" altLang="en-US" sz="1500" b="1" dirty="0" smtClean="0">
                <a:solidFill>
                  <a:schemeClr val="tx1"/>
                </a:solidFill>
              </a:rPr>
              <a:t>、接到投诉的时候，要即时处理。使得客户投诉得到高效和圆满的解决，建立投诉归档资料。 </a:t>
            </a:r>
            <a:r>
              <a:rPr lang="zh-CN" altLang="en-US" sz="1500" b="1" dirty="0" smtClean="0">
                <a:solidFill>
                  <a:schemeClr val="tx1"/>
                </a:solidFill>
                <a:latin typeface="+mn-ea"/>
              </a:rPr>
              <a:t/>
            </a:r>
            <a:br>
              <a:rPr lang="zh-CN" altLang="en-US" sz="1500" b="1" dirty="0" smtClean="0">
                <a:solidFill>
                  <a:schemeClr val="tx1"/>
                </a:solidFill>
                <a:latin typeface="+mn-ea"/>
              </a:rPr>
            </a:br>
            <a:endParaRPr lang="zh-CN" altLang="en-US" sz="1500" b="1" dirty="0">
              <a:solidFill>
                <a:schemeClr val="tx1"/>
              </a:solidFill>
              <a:latin typeface="+mn-ea"/>
            </a:endParaRPr>
          </a:p>
        </p:txBody>
      </p:sp>
      <p:pic>
        <p:nvPicPr>
          <p:cNvPr id="6" name="Picture 2" descr="C:\Users\Administrator\Desktop\u=3337559782,1432795939&amp;fm=21&amp;gp=0.jpg"/>
          <p:cNvPicPr>
            <a:picLocks noChangeAspect="1" noChangeArrowheads="1"/>
          </p:cNvPicPr>
          <p:nvPr/>
        </p:nvPicPr>
        <p:blipFill>
          <a:blip r:embed="rId2" cstate="print"/>
          <a:srcRect/>
          <a:stretch>
            <a:fillRect/>
          </a:stretch>
        </p:blipFill>
        <p:spPr bwMode="auto">
          <a:xfrm>
            <a:off x="6786578" y="0"/>
            <a:ext cx="2357422" cy="1500174"/>
          </a:xfrm>
          <a:prstGeom prst="rect">
            <a:avLst/>
          </a:prstGeom>
          <a:noFill/>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873</Words>
  <Application>Microsoft Office PowerPoint</Application>
  <PresentationFormat>全屏显示(4:3)</PresentationFormat>
  <Paragraphs>38</Paragraphs>
  <Slides>7</Slides>
  <Notes>0</Notes>
  <HiddenSlides>0</HiddenSlides>
  <MMClips>0</MMClips>
  <ScaleCrop>false</ScaleCrop>
  <HeadingPairs>
    <vt:vector size="4" baseType="variant">
      <vt:variant>
        <vt:lpstr>主题</vt:lpstr>
      </vt:variant>
      <vt:variant>
        <vt:i4>1</vt:i4>
      </vt:variant>
      <vt:variant>
        <vt:lpstr>幻灯片标题</vt:lpstr>
      </vt:variant>
      <vt:variant>
        <vt:i4>7</vt:i4>
      </vt:variant>
    </vt:vector>
  </HeadingPairs>
  <TitlesOfParts>
    <vt:vector size="8" baseType="lpstr">
      <vt:lpstr>Office 主题</vt:lpstr>
      <vt:lpstr>安徽汽贸六安鑫晟斯柯达专营店人员招聘</vt:lpstr>
      <vt:lpstr>`</vt:lpstr>
      <vt:lpstr>幻灯片 3</vt:lpstr>
      <vt:lpstr>   安徽汽贸六安鑫晟简介   </vt:lpstr>
      <vt:lpstr> 安徽汽贸六安鑫晟斯柯达专营店     销售顾问   5名  3000-9000  （提供午餐、年底奖金、培训学习、五险)       网销专员   1名   3000-8000      (供供午餐、年底奖金、培训学习、五险)        客户专员  1名  2500-4000    （提供午餐、年底奖金、培训学习、五险）  联系人：惠经理  18656481402</vt:lpstr>
      <vt:lpstr>     六安鑫晟斯柯达专营店</vt:lpstr>
      <vt:lpstr>     六安鑫晟斯柯达专营店</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微软用户</cp:lastModifiedBy>
  <cp:revision>14</cp:revision>
  <dcterms:created xsi:type="dcterms:W3CDTF">2016-08-30T06:52:32Z</dcterms:created>
  <dcterms:modified xsi:type="dcterms:W3CDTF">2017-03-28T08:12:45Z</dcterms:modified>
</cp:coreProperties>
</file>